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45"/>
  </p:notesMasterIdLst>
  <p:sldIdLst>
    <p:sldId id="256" r:id="rId2"/>
    <p:sldId id="257" r:id="rId3"/>
    <p:sldId id="258" r:id="rId4"/>
    <p:sldId id="259" r:id="rId5"/>
    <p:sldId id="260" r:id="rId6"/>
    <p:sldId id="262" r:id="rId7"/>
    <p:sldId id="265" r:id="rId8"/>
    <p:sldId id="266" r:id="rId9"/>
    <p:sldId id="267" r:id="rId10"/>
    <p:sldId id="269" r:id="rId11"/>
    <p:sldId id="272" r:id="rId12"/>
    <p:sldId id="270" r:id="rId13"/>
    <p:sldId id="273" r:id="rId14"/>
    <p:sldId id="305" r:id="rId15"/>
    <p:sldId id="309" r:id="rId16"/>
    <p:sldId id="310" r:id="rId17"/>
    <p:sldId id="311" r:id="rId18"/>
    <p:sldId id="308" r:id="rId19"/>
    <p:sldId id="307" r:id="rId20"/>
    <p:sldId id="306" r:id="rId21"/>
    <p:sldId id="312" r:id="rId22"/>
    <p:sldId id="313" r:id="rId23"/>
    <p:sldId id="315" r:id="rId24"/>
    <p:sldId id="316" r:id="rId25"/>
    <p:sldId id="317" r:id="rId26"/>
    <p:sldId id="303" r:id="rId27"/>
    <p:sldId id="318" r:id="rId28"/>
    <p:sldId id="319" r:id="rId29"/>
    <p:sldId id="322" r:id="rId30"/>
    <p:sldId id="287" r:id="rId31"/>
    <p:sldId id="288" r:id="rId32"/>
    <p:sldId id="289" r:id="rId33"/>
    <p:sldId id="304" r:id="rId34"/>
    <p:sldId id="320" r:id="rId35"/>
    <p:sldId id="321" r:id="rId36"/>
    <p:sldId id="293" r:id="rId37"/>
    <p:sldId id="294" r:id="rId38"/>
    <p:sldId id="295" r:id="rId39"/>
    <p:sldId id="301" r:id="rId40"/>
    <p:sldId id="297" r:id="rId41"/>
    <p:sldId id="298" r:id="rId42"/>
    <p:sldId id="299" r:id="rId43"/>
    <p:sldId id="300" r:id="rId44"/>
  </p:sldIdLst>
  <p:sldSz cx="9144000" cy="5143500" type="screen16x9"/>
  <p:notesSz cx="6858000" cy="9144000"/>
  <p:embeddedFontLst>
    <p:embeddedFont>
      <p:font typeface="Calibri" panose="020F0502020204030204" pitchFamily="34" charset="0"/>
      <p:regular r:id="rId46"/>
      <p:bold r:id="rId47"/>
      <p:italic r:id="rId48"/>
      <p:boldItalic r:id="rId49"/>
    </p:embeddedFont>
    <p:embeddedFont>
      <p:font typeface="Open Sans" panose="020B0604020202020204" charset="0"/>
      <p:regular r:id="rId50"/>
      <p:bold r:id="rId51"/>
      <p:italic r:id="rId52"/>
      <p:boldItalic r:id="rId53"/>
    </p:embeddedFont>
    <p:embeddedFont>
      <p:font typeface="Proxima Nova" panose="020B0604020202020204" charset="0"/>
      <p:regular r:id="rId54"/>
      <p:bold r:id="rId55"/>
      <p:italic r:id="rId56"/>
      <p:boldItalic r:id="rId57"/>
    </p:embeddedFont>
    <p:embeddedFont>
      <p:font typeface="Proxima Nova Semibold" panose="020B0604020202020204" charset="0"/>
      <p:regular r:id="rId58"/>
      <p:bold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60D28E-F4F5-4BD3-854D-42B472C7A020}">
  <a:tblStyle styleId="{1C60D28E-F4F5-4BD3-854D-42B472C7A02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120" autoAdjust="0"/>
  </p:normalViewPr>
  <p:slideViewPr>
    <p:cSldViewPr snapToGrid="0">
      <p:cViewPr varScale="1">
        <p:scale>
          <a:sx n="107" d="100"/>
          <a:sy n="107" d="100"/>
        </p:scale>
        <p:origin x="75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jpg>
</file>

<file path=ppt/media/image11.png>
</file>

<file path=ppt/media/image12.jpg>
</file>

<file path=ppt/media/image13.jpg>
</file>

<file path=ppt/media/image14.jpg>
</file>

<file path=ppt/media/image15.jpg>
</file>

<file path=ppt/media/image16.png>
</file>

<file path=ppt/media/image17.png>
</file>

<file path=ppt/media/image18.jpg>
</file>

<file path=ppt/media/image19.jp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bb1169de16_0_5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bb1169de16_0_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bb1169de16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bb1169de16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bb1169de16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bb1169de16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bb1169de16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6" name="Google Shape;256;gbb1169de16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nl"/>
              <a:t>Eveline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koppeling van ScheduledStopPoints met Stopplaces.</a:t>
            </a:r>
          </a:p>
          <a:p>
            <a:r>
              <a:rPr lang="nl-NL" sz="1100" b="0" i="0" u="none" strike="noStrike" cap="none">
                <a:solidFill>
                  <a:srgbClr val="000000"/>
                </a:solidFill>
                <a:effectLst/>
                <a:latin typeface="Arial"/>
                <a:ea typeface="Arial"/>
                <a:cs typeface="Arial"/>
                <a:sym typeface="Arial"/>
              </a:rPr>
              <a:t>En meer bepaald één van de use cases om beide gescheden te houden, nl dat elke PTO doorgaans zijn eigen Network heeft en zijn eigen ScheduledStopPoints zelfs als deze ruimtelijk samenvallen. In dergelijke multimodale situaties is het dus een uitkomst dat je meerdere ScheduledStoppoints kan koppelen aan eenzelfde fysieke StopPlace. Via die StopPlace (hier het CentraalStation) kan je via de koppeling met ScheduledStoppoints zien welke openbaarvervoersdienstverlening je daar kan consumeren. Hier dus: metro, trein en bus. Voor metro werkte ik dit wat meer uit: je kan in het CentraalStation metrolijnen 1 en 5 nemen (uiteraard in beide richtingen).</a:t>
            </a:r>
          </a:p>
          <a:p>
            <a:r>
              <a:rPr lang="nl-NL" sz="1100" b="0" i="0" u="none" strike="noStrike" cap="none">
                <a:solidFill>
                  <a:srgbClr val="000000"/>
                </a:solidFill>
                <a:effectLst/>
                <a:latin typeface="Arial"/>
                <a:ea typeface="Arial"/>
                <a:cs typeface="Arial"/>
                <a:sym typeface="Arial"/>
              </a:rPr>
              <a:t>Deze oplossing is niet absoluut: je kan ook kiezen voor een 1-1 relatie tussen ScheduledStopPoints en StopPlaces, iets wat in legacy toepassingen manifesteerde door het samenvallen van de begrippen ScheduledStopPoint en StopPlace. Hierdoor moesten soms nodeloos veranderingen aangebracht worden aan het transportnetwerk hoewel dat topologisch eigenlijk niet veranderde. Bv de verplaatsing van de halte Noordstation van DeLijn verandert fundamenteel niets aan het transportnetwerk, alleen moest de overeenstemmende fysieke StopPlace worden aangepast.</a:t>
            </a: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koppeling van ScheduledStopPoints met Stopplaces.</a:t>
            </a:r>
          </a:p>
          <a:p>
            <a:r>
              <a:rPr lang="nl-NL" sz="1100" b="0" i="0" u="none" strike="noStrike" cap="none">
                <a:solidFill>
                  <a:srgbClr val="000000"/>
                </a:solidFill>
                <a:effectLst/>
                <a:latin typeface="Arial"/>
                <a:ea typeface="Arial"/>
                <a:cs typeface="Arial"/>
                <a:sym typeface="Arial"/>
              </a:rPr>
              <a:t>En meer bepaald één van de use cases om beide gescheden te houden, nl dat elke PTO doorgaans zijn eigen Network heeft en zijn eigen ScheduledStopPoints zelfs als deze ruimtelijk samenvallen. In dergelijke multimodale situaties is het dus een uitkomst dat je meerdere ScheduledStoppoints kan koppelen aan eenzelfde fysieke StopPlace. Via die StopPlace (hier het CentraalStation) kan je via de koppeling met ScheduledStoppoints zien welke openbaarvervoersdienstverlening je daar kan consumeren. Hier dus: metro, trein en bus. Voor metro werkte ik dit wat meer uit: je kan in het CentraalStation metrolijnen 1 en 5 nemen (uiteraard in beide richtingen).</a:t>
            </a:r>
          </a:p>
          <a:p>
            <a:r>
              <a:rPr lang="nl-NL" sz="1100" b="0" i="0" u="none" strike="noStrike" cap="none">
                <a:solidFill>
                  <a:srgbClr val="000000"/>
                </a:solidFill>
                <a:effectLst/>
                <a:latin typeface="Arial"/>
                <a:ea typeface="Arial"/>
                <a:cs typeface="Arial"/>
                <a:sym typeface="Arial"/>
              </a:rPr>
              <a:t>Deze oplossing is niet absoluut: je kan ook kiezen voor een 1-1 relatie tussen ScheduledStopPoints en StopPlaces, iets wat in legacy toepassingen manifesteerde door het samenvallen van de begrippen ScheduledStopPoint en StopPlace. Hierdoor moesten soms nodeloos veranderingen aangebracht worden aan het transportnetwerk hoewel dat topologisch eigenlijk niet veranderde. Bv de verplaatsing van de halte Noordstation van DeLijn verandert fundamenteel niets aan het transportnetwerk, alleen moest de overeenstemmende fysieke StopPlace worden aangepast.</a:t>
            </a:r>
          </a:p>
          <a:p>
            <a:pPr marL="0" lvl="0" indent="0" algn="l" rtl="0">
              <a:spcBef>
                <a:spcPts val="0"/>
              </a:spcBef>
              <a:spcAft>
                <a:spcPts val="0"/>
              </a:spcAft>
              <a:buNone/>
            </a:pPr>
            <a:endParaRPr/>
          </a:p>
        </p:txBody>
      </p:sp>
    </p:spTree>
    <p:extLst>
      <p:ext uri="{BB962C8B-B14F-4D97-AF65-F5344CB8AC3E}">
        <p14:creationId xmlns:p14="http://schemas.microsoft.com/office/powerpoint/2010/main" val="34931536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koppeling van ScheduledStopPoints met Stopplaces.</a:t>
            </a:r>
          </a:p>
          <a:p>
            <a:r>
              <a:rPr lang="nl-NL" sz="1100" b="0" i="0" u="none" strike="noStrike" cap="none">
                <a:solidFill>
                  <a:srgbClr val="000000"/>
                </a:solidFill>
                <a:effectLst/>
                <a:latin typeface="Arial"/>
                <a:ea typeface="Arial"/>
                <a:cs typeface="Arial"/>
                <a:sym typeface="Arial"/>
              </a:rPr>
              <a:t>En meer bepaald één van de use cases om beide gescheden te houden, nl dat elke PTO doorgaans zijn eigen Network heeft en zijn eigen ScheduledStopPoints zelfs als deze ruimtelijk samenvallen. In dergelijke multimodale situaties is het dus een uitkomst dat je meerdere ScheduledStoppoints kan koppelen aan eenzelfde fysieke StopPlace. Via die StopPlace (hier het CentraalStation) kan je via de koppeling met ScheduledStoppoints zien welke openbaarvervoersdienstverlening je daar kan consumeren. Hier dus: metro, trein en bus. Voor metro werkte ik dit wat meer uit: je kan in het CentraalStation metrolijnen 1 en 5 nemen (uiteraard in beide richtingen).</a:t>
            </a:r>
          </a:p>
          <a:p>
            <a:r>
              <a:rPr lang="nl-NL" sz="1100" b="0" i="0" u="none" strike="noStrike" cap="none">
                <a:solidFill>
                  <a:srgbClr val="000000"/>
                </a:solidFill>
                <a:effectLst/>
                <a:latin typeface="Arial"/>
                <a:ea typeface="Arial"/>
                <a:cs typeface="Arial"/>
                <a:sym typeface="Arial"/>
              </a:rPr>
              <a:t>Deze oplossing is niet absoluut: je kan ook kiezen voor een 1-1 relatie tussen ScheduledStopPoints en StopPlaces, iets wat in legacy toepassingen manifesteerde door het samenvallen van de begrippen ScheduledStopPoint en StopPlace. Hierdoor moesten soms nodeloos veranderingen aangebracht worden aan het transportnetwerk hoewel dat topologisch eigenlijk niet veranderde. Bv de verplaatsing van de halte Noordstation van DeLijn verandert fundamenteel niets aan het transportnetwerk, alleen moest de overeenstemmende fysieke StopPlace worden aangepast.</a:t>
            </a:r>
          </a:p>
          <a:p>
            <a:pPr marL="0" lvl="0" indent="0" algn="l" rtl="0">
              <a:spcBef>
                <a:spcPts val="0"/>
              </a:spcBef>
              <a:spcAft>
                <a:spcPts val="0"/>
              </a:spcAft>
              <a:buNone/>
            </a:pPr>
            <a:endParaRPr/>
          </a:p>
        </p:txBody>
      </p:sp>
    </p:spTree>
    <p:extLst>
      <p:ext uri="{BB962C8B-B14F-4D97-AF65-F5344CB8AC3E}">
        <p14:creationId xmlns:p14="http://schemas.microsoft.com/office/powerpoint/2010/main" val="18713857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koppeling van ScheduledStopPoints met Stopplaces.</a:t>
            </a:r>
          </a:p>
          <a:p>
            <a:r>
              <a:rPr lang="nl-NL" sz="1100" b="0" i="0" u="none" strike="noStrike" cap="none">
                <a:solidFill>
                  <a:srgbClr val="000000"/>
                </a:solidFill>
                <a:effectLst/>
                <a:latin typeface="Arial"/>
                <a:ea typeface="Arial"/>
                <a:cs typeface="Arial"/>
                <a:sym typeface="Arial"/>
              </a:rPr>
              <a:t>En meer bepaald één van de use cases om beide gescheden te houden, nl dat elke PTO doorgaans zijn eigen Network heeft en zijn eigen ScheduledStopPoints zelfs als deze ruimtelijk samenvallen. In dergelijke multimodale situaties is het dus een uitkomst dat je meerdere ScheduledStoppoints kan koppelen aan eenzelfde fysieke StopPlace. Via die StopPlace (hier het CentraalStation) kan je via de koppeling met ScheduledStoppoints zien welke openbaarvervoersdienstverlening je daar kan consumeren. Hier dus: metro, trein en bus. Voor metro werkte ik dit wat meer uit: je kan in het CentraalStation metrolijnen 1 en 5 nemen (uiteraard in beide richtingen).</a:t>
            </a:r>
          </a:p>
          <a:p>
            <a:r>
              <a:rPr lang="nl-NL" sz="1100" b="0" i="0" u="none" strike="noStrike" cap="none">
                <a:solidFill>
                  <a:srgbClr val="000000"/>
                </a:solidFill>
                <a:effectLst/>
                <a:latin typeface="Arial"/>
                <a:ea typeface="Arial"/>
                <a:cs typeface="Arial"/>
                <a:sym typeface="Arial"/>
              </a:rPr>
              <a:t>Deze oplossing is niet absoluut: je kan ook kiezen voor een 1-1 relatie tussen ScheduledStopPoints en StopPlaces, iets wat in legacy toepassingen manifesteerde door het samenvallen van de begrippen ScheduledStopPoint en StopPlace. Hierdoor moesten soms nodeloos veranderingen aangebracht worden aan het transportnetwerk hoewel dat topologisch eigenlijk niet veranderde. Bv de verplaatsing van de halte Noordstation van DeLijn verandert fundamenteel niets aan het transportnetwerk, alleen moest de overeenstemmende fysieke StopPlace worden aangepast.</a:t>
            </a:r>
          </a:p>
          <a:p>
            <a:pPr marL="0" lvl="0" indent="0" algn="l" rtl="0">
              <a:spcBef>
                <a:spcPts val="0"/>
              </a:spcBef>
              <a:spcAft>
                <a:spcPts val="0"/>
              </a:spcAft>
              <a:buNone/>
            </a:pPr>
            <a:endParaRPr/>
          </a:p>
        </p:txBody>
      </p:sp>
    </p:spTree>
    <p:extLst>
      <p:ext uri="{BB962C8B-B14F-4D97-AF65-F5344CB8AC3E}">
        <p14:creationId xmlns:p14="http://schemas.microsoft.com/office/powerpoint/2010/main" val="32751746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koppeling van ScheduledStopPoints met Stopplaces.</a:t>
            </a:r>
          </a:p>
          <a:p>
            <a:r>
              <a:rPr lang="nl-NL" sz="1100" b="0" i="0" u="none" strike="noStrike" cap="none">
                <a:solidFill>
                  <a:srgbClr val="000000"/>
                </a:solidFill>
                <a:effectLst/>
                <a:latin typeface="Arial"/>
                <a:ea typeface="Arial"/>
                <a:cs typeface="Arial"/>
                <a:sym typeface="Arial"/>
              </a:rPr>
              <a:t>En meer bepaald één van de use cases om beide gescheden te houden, nl dat elke PTO doorgaans zijn eigen Network heeft en zijn eigen ScheduledStopPoints zelfs als deze ruimtelijk samenvallen. In dergelijke multimodale situaties is het dus een uitkomst dat je meerdere ScheduledStoppoints kan koppelen aan eenzelfde fysieke StopPlace. Via die StopPlace (hier het CentraalStation) kan je via de koppeling met ScheduledStoppoints zien welke openbaarvervoersdienstverlening je daar kan consumeren. Hier dus: metro, trein en bus. Voor metro werkte ik dit wat meer uit: je kan in het CentraalStation metrolijnen 1 en 5 nemen (uiteraard in beide richtingen).</a:t>
            </a:r>
          </a:p>
          <a:p>
            <a:r>
              <a:rPr lang="nl-NL" sz="1100" b="0" i="0" u="none" strike="noStrike" cap="none">
                <a:solidFill>
                  <a:srgbClr val="000000"/>
                </a:solidFill>
                <a:effectLst/>
                <a:latin typeface="Arial"/>
                <a:ea typeface="Arial"/>
                <a:cs typeface="Arial"/>
                <a:sym typeface="Arial"/>
              </a:rPr>
              <a:t>Deze oplossing is niet absoluut: je kan ook kiezen voor een 1-1 relatie tussen ScheduledStopPoints en StopPlaces, iets wat in legacy toepassingen manifesteerde door het samenvallen van de begrippen ScheduledStopPoint en StopPlace. Hierdoor moesten soms nodeloos veranderingen aangebracht worden aan het transportnetwerk hoewel dat topologisch eigenlijk niet veranderde. Bv de verplaatsing van de halte Noordstation van DeLijn verandert fundamenteel niets aan het transportnetwerk, alleen moest de overeenstemmende fysieke StopPlace worden aangepast.</a:t>
            </a:r>
          </a:p>
          <a:p>
            <a:pPr marL="0" lvl="0" indent="0" algn="l" rtl="0">
              <a:spcBef>
                <a:spcPts val="0"/>
              </a:spcBef>
              <a:spcAft>
                <a:spcPts val="0"/>
              </a:spcAft>
              <a:buNone/>
            </a:pPr>
            <a:endParaRPr/>
          </a:p>
        </p:txBody>
      </p:sp>
    </p:spTree>
    <p:extLst>
      <p:ext uri="{BB962C8B-B14F-4D97-AF65-F5344CB8AC3E}">
        <p14:creationId xmlns:p14="http://schemas.microsoft.com/office/powerpoint/2010/main" val="33028219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koppeling van ScheduledStopPoints met Stopplaces.</a:t>
            </a:r>
          </a:p>
          <a:p>
            <a:r>
              <a:rPr lang="nl-NL" sz="1100" b="0" i="0" u="none" strike="noStrike" cap="none">
                <a:solidFill>
                  <a:srgbClr val="000000"/>
                </a:solidFill>
                <a:effectLst/>
                <a:latin typeface="Arial"/>
                <a:ea typeface="Arial"/>
                <a:cs typeface="Arial"/>
                <a:sym typeface="Arial"/>
              </a:rPr>
              <a:t>En meer bepaald één van de use cases om beide gescheden te houden, nl dat elke PTO doorgaans zijn eigen Network heeft en zijn eigen ScheduledStopPoints zelfs als deze ruimtelijk samenvallen. In dergelijke multimodale situaties is het dus een uitkomst dat je meerdere ScheduledStoppoints kan koppelen aan eenzelfde fysieke StopPlace. Via die StopPlace (hier het CentraalStation) kan je via de koppeling met ScheduledStoppoints zien welke openbaarvervoersdienstverlening je daar kan consumeren. Hier dus: metro, trein en bus. Voor metro werkte ik dit wat meer uit: je kan in het CentraalStation metrolijnen 1 en 5 nemen (uiteraard in beide richtingen).</a:t>
            </a:r>
          </a:p>
          <a:p>
            <a:r>
              <a:rPr lang="nl-NL" sz="1100" b="0" i="0" u="none" strike="noStrike" cap="none">
                <a:solidFill>
                  <a:srgbClr val="000000"/>
                </a:solidFill>
                <a:effectLst/>
                <a:latin typeface="Arial"/>
                <a:ea typeface="Arial"/>
                <a:cs typeface="Arial"/>
                <a:sym typeface="Arial"/>
              </a:rPr>
              <a:t>Deze oplossing is niet absoluut: je kan ook kiezen voor een 1-1 relatie tussen ScheduledStopPoints en StopPlaces, iets wat in legacy toepassingen manifesteerde door het samenvallen van de begrippen ScheduledStopPoint en StopPlace. Hierdoor moesten soms nodeloos veranderingen aangebracht worden aan het transportnetwerk hoewel dat topologisch eigenlijk niet veranderde. Bv de verplaatsing van de halte Noordstation van DeLijn verandert fundamenteel niets aan het transportnetwerk, alleen moest de overeenstemmende fysieke StopPlace worden aangepast.</a:t>
            </a:r>
          </a:p>
          <a:p>
            <a:pPr marL="0" lvl="0" indent="0" algn="l" rtl="0">
              <a:spcBef>
                <a:spcPts val="0"/>
              </a:spcBef>
              <a:spcAft>
                <a:spcPts val="0"/>
              </a:spcAft>
              <a:buNone/>
            </a:pPr>
            <a:endParaRPr/>
          </a:p>
        </p:txBody>
      </p:sp>
    </p:spTree>
    <p:extLst>
      <p:ext uri="{BB962C8B-B14F-4D97-AF65-F5344CB8AC3E}">
        <p14:creationId xmlns:p14="http://schemas.microsoft.com/office/powerpoint/2010/main" val="40662620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koppeling van ScheduledStopPoints met Stopplaces.</a:t>
            </a:r>
          </a:p>
          <a:p>
            <a:r>
              <a:rPr lang="nl-NL" sz="1100" b="0" i="0" u="none" strike="noStrike" cap="none">
                <a:solidFill>
                  <a:srgbClr val="000000"/>
                </a:solidFill>
                <a:effectLst/>
                <a:latin typeface="Arial"/>
                <a:ea typeface="Arial"/>
                <a:cs typeface="Arial"/>
                <a:sym typeface="Arial"/>
              </a:rPr>
              <a:t>En meer bepaald één van de use cases om beide gescheden te houden, nl dat elke PTO doorgaans zijn eigen Network heeft en zijn eigen ScheduledStopPoints zelfs als deze ruimtelijk samenvallen. In dergelijke multimodale situaties is het dus een uitkomst dat je meerdere ScheduledStoppoints kan koppelen aan eenzelfde fysieke StopPlace. Via die StopPlace (hier het CentraalStation) kan je via de koppeling met ScheduledStoppoints zien welke openbaarvervoersdienstverlening je daar kan consumeren. Hier dus: metro, trein en bus. Voor metro werkte ik dit wat meer uit: je kan in het CentraalStation metrolijnen 1 en 5 nemen (uiteraard in beide richtingen).</a:t>
            </a:r>
          </a:p>
          <a:p>
            <a:r>
              <a:rPr lang="nl-NL" sz="1100" b="0" i="0" u="none" strike="noStrike" cap="none">
                <a:solidFill>
                  <a:srgbClr val="000000"/>
                </a:solidFill>
                <a:effectLst/>
                <a:latin typeface="Arial"/>
                <a:ea typeface="Arial"/>
                <a:cs typeface="Arial"/>
                <a:sym typeface="Arial"/>
              </a:rPr>
              <a:t>Deze oplossing is niet absoluut: je kan ook kiezen voor een 1-1 relatie tussen ScheduledStopPoints en StopPlaces, iets wat in legacy toepassingen manifesteerde door het samenvallen van de begrippen ScheduledStopPoint en StopPlace. Hierdoor moesten soms nodeloos veranderingen aangebracht worden aan het transportnetwerk hoewel dat topologisch eigenlijk niet veranderde. Bv de verplaatsing van de halte Noordstation van DeLijn verandert fundamenteel niets aan het transportnetwerk, alleen moest de overeenstemmende fysieke StopPlace worden aangepast.</a:t>
            </a:r>
          </a:p>
          <a:p>
            <a:pPr marL="0" lvl="0" indent="0" algn="l" rtl="0">
              <a:spcBef>
                <a:spcPts val="0"/>
              </a:spcBef>
              <a:spcAft>
                <a:spcPts val="0"/>
              </a:spcAft>
              <a:buNone/>
            </a:pPr>
            <a:endParaRPr/>
          </a:p>
        </p:txBody>
      </p:sp>
    </p:spTree>
    <p:extLst>
      <p:ext uri="{BB962C8B-B14F-4D97-AF65-F5344CB8AC3E}">
        <p14:creationId xmlns:p14="http://schemas.microsoft.com/office/powerpoint/2010/main" val="18692288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b3f5bc394a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gb3f5bc394a_0_4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8000"/>
              </a:lnSpc>
              <a:spcBef>
                <a:spcPts val="0"/>
              </a:spcBef>
              <a:spcAft>
                <a:spcPts val="0"/>
              </a:spcAft>
              <a:buSzPts val="1100"/>
              <a:buNone/>
            </a:pPr>
            <a:endParaRPr>
              <a:solidFill>
                <a:schemeClr val="dk1"/>
              </a:solidFill>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koppeling van ScheduledStopPoints met Stopplaces.</a:t>
            </a:r>
          </a:p>
          <a:p>
            <a:r>
              <a:rPr lang="nl-NL" sz="1100" b="0" i="0" u="none" strike="noStrike" cap="none">
                <a:solidFill>
                  <a:srgbClr val="000000"/>
                </a:solidFill>
                <a:effectLst/>
                <a:latin typeface="Arial"/>
                <a:ea typeface="Arial"/>
                <a:cs typeface="Arial"/>
                <a:sym typeface="Arial"/>
              </a:rPr>
              <a:t>En meer bepaald één van de use cases om beide gescheden te houden, nl dat elke PTO doorgaans zijn eigen Network heeft en zijn eigen ScheduledStopPoints zelfs als deze ruimtelijk samenvallen. In dergelijke multimodale situaties is het dus een uitkomst dat je meerdere ScheduledStoppoints kan koppelen aan eenzelfde fysieke StopPlace. Via die StopPlace (hier het CentraalStation) kan je via de koppeling met ScheduledStoppoints zien welke openbaarvervoersdienstverlening je daar kan consumeren. Hier dus: metro, trein en bus. Voor metro werkte ik dit wat meer uit: je kan in het CentraalStation metrolijnen 1 en 5 nemen (uiteraard in beide richtingen).</a:t>
            </a:r>
          </a:p>
          <a:p>
            <a:r>
              <a:rPr lang="nl-NL" sz="1100" b="0" i="0" u="none" strike="noStrike" cap="none">
                <a:solidFill>
                  <a:srgbClr val="000000"/>
                </a:solidFill>
                <a:effectLst/>
                <a:latin typeface="Arial"/>
                <a:ea typeface="Arial"/>
                <a:cs typeface="Arial"/>
                <a:sym typeface="Arial"/>
              </a:rPr>
              <a:t>Deze oplossing is niet absoluut: je kan ook kiezen voor een 1-1 relatie tussen ScheduledStopPoints en StopPlaces, iets wat in legacy toepassingen manifesteerde door het samenvallen van de begrippen ScheduledStopPoint en StopPlace. Hierdoor moesten soms nodeloos veranderingen aangebracht worden aan het transportnetwerk hoewel dat topologisch eigenlijk niet veranderde. Bv de verplaatsing van de halte Noordstation van DeLijn verandert fundamenteel niets aan het transportnetwerk, alleen moest de overeenstemmende fysieke StopPlace worden aangepast.</a:t>
            </a:r>
          </a:p>
          <a:p>
            <a:pPr marL="0" lvl="0" indent="0" algn="l" rtl="0">
              <a:spcBef>
                <a:spcPts val="0"/>
              </a:spcBef>
              <a:spcAft>
                <a:spcPts val="0"/>
              </a:spcAft>
              <a:buNone/>
            </a:pPr>
            <a:endParaRPr/>
          </a:p>
        </p:txBody>
      </p:sp>
    </p:spTree>
    <p:extLst>
      <p:ext uri="{BB962C8B-B14F-4D97-AF65-F5344CB8AC3E}">
        <p14:creationId xmlns:p14="http://schemas.microsoft.com/office/powerpoint/2010/main" val="5025734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koppeling van ScheduledStopPoints met Stopplaces.</a:t>
            </a:r>
          </a:p>
          <a:p>
            <a:r>
              <a:rPr lang="nl-NL" sz="1100" b="0" i="0" u="none" strike="noStrike" cap="none">
                <a:solidFill>
                  <a:srgbClr val="000000"/>
                </a:solidFill>
                <a:effectLst/>
                <a:latin typeface="Arial"/>
                <a:ea typeface="Arial"/>
                <a:cs typeface="Arial"/>
                <a:sym typeface="Arial"/>
              </a:rPr>
              <a:t>En meer bepaald één van de use cases om beide gescheden te houden, nl dat elke PTO doorgaans zijn eigen Network heeft en zijn eigen ScheduledStopPoints zelfs als deze ruimtelijk samenvallen. In dergelijke multimodale situaties is het dus een uitkomst dat je meerdere ScheduledStoppoints kan koppelen aan eenzelfde fysieke StopPlace. Via die StopPlace (hier het CentraalStation) kan je via de koppeling met ScheduledStoppoints zien welke openbaarvervoersdienstverlening je daar kan consumeren. Hier dus: metro, trein en bus. Voor metro werkte ik dit wat meer uit: je kan in het CentraalStation metrolijnen 1 en 5 nemen (uiteraard in beide richtingen).</a:t>
            </a:r>
          </a:p>
          <a:p>
            <a:r>
              <a:rPr lang="nl-NL" sz="1100" b="0" i="0" u="none" strike="noStrike" cap="none">
                <a:solidFill>
                  <a:srgbClr val="000000"/>
                </a:solidFill>
                <a:effectLst/>
                <a:latin typeface="Arial"/>
                <a:ea typeface="Arial"/>
                <a:cs typeface="Arial"/>
                <a:sym typeface="Arial"/>
              </a:rPr>
              <a:t>Deze oplossing is niet absoluut: je kan ook kiezen voor een 1-1 relatie tussen ScheduledStopPoints en StopPlaces, iets wat in legacy toepassingen manifesteerde door het samenvallen van de begrippen ScheduledStopPoint en StopPlace. Hierdoor moesten soms nodeloos veranderingen aangebracht worden aan het transportnetwerk hoewel dat topologisch eigenlijk niet veranderde. Bv de verplaatsing van de halte Noordstation van DeLijn verandert fundamenteel niets aan het transportnetwerk, alleen moest de overeenstemmende fysieke StopPlace worden aangepast.</a:t>
            </a:r>
          </a:p>
          <a:p>
            <a:pPr marL="0" lvl="0" indent="0" algn="l" rtl="0">
              <a:spcBef>
                <a:spcPts val="0"/>
              </a:spcBef>
              <a:spcAft>
                <a:spcPts val="0"/>
              </a:spcAft>
              <a:buNone/>
            </a:pPr>
            <a:endParaRPr/>
          </a:p>
        </p:txBody>
      </p:sp>
    </p:spTree>
    <p:extLst>
      <p:ext uri="{BB962C8B-B14F-4D97-AF65-F5344CB8AC3E}">
        <p14:creationId xmlns:p14="http://schemas.microsoft.com/office/powerpoint/2010/main" val="34199343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koppeling van ScheduledStopPoints met Stopplaces.</a:t>
            </a:r>
          </a:p>
          <a:p>
            <a:r>
              <a:rPr lang="nl-NL" sz="1100" b="0" i="0" u="none" strike="noStrike" cap="none">
                <a:solidFill>
                  <a:srgbClr val="000000"/>
                </a:solidFill>
                <a:effectLst/>
                <a:latin typeface="Arial"/>
                <a:ea typeface="Arial"/>
                <a:cs typeface="Arial"/>
                <a:sym typeface="Arial"/>
              </a:rPr>
              <a:t>En meer bepaald één van de use cases om beide gescheden te houden, nl dat elke PTO doorgaans zijn eigen Network heeft en zijn eigen ScheduledStopPoints zelfs als deze ruimtelijk samenvallen. In dergelijke multimodale situaties is het dus een uitkomst dat je meerdere ScheduledStoppoints kan koppelen aan eenzelfde fysieke StopPlace. Via die StopPlace (hier het CentraalStation) kan je via de koppeling met ScheduledStoppoints zien welke openbaarvervoersdienstverlening je daar kan consumeren. Hier dus: metro, trein en bus. Voor metro werkte ik dit wat meer uit: je kan in het CentraalStation metrolijnen 1 en 5 nemen (uiteraard in beide richtingen).</a:t>
            </a:r>
          </a:p>
          <a:p>
            <a:r>
              <a:rPr lang="nl-NL" sz="1100" b="0" i="0" u="none" strike="noStrike" cap="none">
                <a:solidFill>
                  <a:srgbClr val="000000"/>
                </a:solidFill>
                <a:effectLst/>
                <a:latin typeface="Arial"/>
                <a:ea typeface="Arial"/>
                <a:cs typeface="Arial"/>
                <a:sym typeface="Arial"/>
              </a:rPr>
              <a:t>Deze oplossing is niet absoluut: je kan ook kiezen voor een 1-1 relatie tussen ScheduledStopPoints en StopPlaces, iets wat in legacy toepassingen manifesteerde door het samenvallen van de begrippen ScheduledStopPoint en StopPlace. Hierdoor moesten soms nodeloos veranderingen aangebracht worden aan het transportnetwerk hoewel dat topologisch eigenlijk niet veranderde. Bv de verplaatsing van de halte Noordstation van DeLijn verandert fundamenteel niets aan het transportnetwerk, alleen moest de overeenstemmende fysieke StopPlace worden aangepast.</a:t>
            </a:r>
          </a:p>
          <a:p>
            <a:pPr marL="0" lvl="0" indent="0" algn="l" rtl="0">
              <a:spcBef>
                <a:spcPts val="0"/>
              </a:spcBef>
              <a:spcAft>
                <a:spcPts val="0"/>
              </a:spcAft>
              <a:buNone/>
            </a:pPr>
            <a:endParaRPr/>
          </a:p>
        </p:txBody>
      </p:sp>
    </p:spTree>
    <p:extLst>
      <p:ext uri="{BB962C8B-B14F-4D97-AF65-F5344CB8AC3E}">
        <p14:creationId xmlns:p14="http://schemas.microsoft.com/office/powerpoint/2010/main" val="36659720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Dit objectdiagram laat zien dat StopPlace toelaat om de infrastructurele kenmerken van het station te beschrijven, zoals perrons en in-en uitgangen.</a:t>
            </a:r>
          </a:p>
          <a:p>
            <a:r>
              <a:rPr lang="nl-NL" sz="1100" b="0" i="0" u="none" strike="noStrike" cap="none">
                <a:solidFill>
                  <a:srgbClr val="000000"/>
                </a:solidFill>
                <a:effectLst/>
                <a:latin typeface="Arial"/>
                <a:ea typeface="Arial"/>
                <a:cs typeface="Arial"/>
                <a:sym typeface="Arial"/>
              </a:rPr>
              <a:t>En nogmaals: dit volledig onafhankelijk van de overeenstemmende ScheduledStopPoints. Als in het vb met het Noordstation de halte wordt verzet herkoppel je het ScheduledStopPoints gewoon naar een andere StopPlace, met zijn eigen infrastructuurkenmerken zoals perrons, toegankelijkkheid etc.</a:t>
            </a:r>
          </a:p>
          <a:p>
            <a:r>
              <a:rPr lang="nl-NL" sz="1100" b="0" i="0" u="none" strike="noStrike" cap="none">
                <a:solidFill>
                  <a:srgbClr val="000000"/>
                </a:solidFill>
                <a:effectLst/>
                <a:latin typeface="Arial"/>
                <a:ea typeface="Arial"/>
                <a:cs typeface="Arial"/>
                <a:sym typeface="Arial"/>
              </a:rPr>
              <a:t>Overigens is het mogelijk om ScheduledStopPoints direct met Quay’s te verbinden indien gewenst, bv bij het Zuidstation om het ScheduledStopPoint van de Thalys te verbinden met perrons 1-4, terwijl het ScheduledStopPoint van de NMBS steeds betrekking heeft op perrons 5-12. Dat zou kunnen door de associatieklasse PassengerStopAssignment te gebruiken.</a:t>
            </a:r>
          </a:p>
          <a:p>
            <a:r>
              <a:rPr lang="nl-NL" sz="1100" b="0" i="0" u="none" strike="noStrike" cap="none">
                <a:solidFill>
                  <a:srgbClr val="000000"/>
                </a:solidFill>
                <a:effectLst/>
                <a:latin typeface="Arial"/>
                <a:ea typeface="Arial"/>
                <a:cs typeface="Arial"/>
                <a:sym typeface="Arial"/>
              </a:rPr>
              <a:t>(Dat laat ook het dynamisch toewijzen van perrons toe, in dat geval wordt bij Stopassignment ook nog de ServiceJourney gezet. We doen nu niet aan dynamische informatie maar in de toekomst misschien wel.)</a:t>
            </a:r>
          </a:p>
          <a:p>
            <a:pPr marL="0" lvl="0" indent="0" algn="l" rtl="0">
              <a:spcBef>
                <a:spcPts val="0"/>
              </a:spcBef>
              <a:spcAft>
                <a:spcPts val="0"/>
              </a:spcAft>
              <a:buNone/>
            </a:pPr>
            <a:endParaRPr/>
          </a:p>
        </p:txBody>
      </p:sp>
    </p:spTree>
    <p:extLst>
      <p:ext uri="{BB962C8B-B14F-4D97-AF65-F5344CB8AC3E}">
        <p14:creationId xmlns:p14="http://schemas.microsoft.com/office/powerpoint/2010/main" val="40175901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Dit objectdiagram laat zien dat StopPlace toelaat om de infrastructurele kenmerken van het station te beschrijven, zoals perrons en in-en uitgangen.</a:t>
            </a:r>
          </a:p>
          <a:p>
            <a:r>
              <a:rPr lang="nl-NL" sz="1100" b="0" i="0" u="none" strike="noStrike" cap="none">
                <a:solidFill>
                  <a:srgbClr val="000000"/>
                </a:solidFill>
                <a:effectLst/>
                <a:latin typeface="Arial"/>
                <a:ea typeface="Arial"/>
                <a:cs typeface="Arial"/>
                <a:sym typeface="Arial"/>
              </a:rPr>
              <a:t>En nogmaals: dit volledig onafhankelijk van de overeenstemmende ScheduledStopPoints. Als in het vb met het Noordstation de halte wordt verzet herkoppel je het ScheduledStopPoints gewoon naar een andere StopPlace, met zijn eigen infrastructuurkenmerken zoals perrons, toegankelijkkheid etc.</a:t>
            </a:r>
          </a:p>
          <a:p>
            <a:r>
              <a:rPr lang="nl-NL" sz="1100" b="0" i="0" u="none" strike="noStrike" cap="none">
                <a:solidFill>
                  <a:srgbClr val="000000"/>
                </a:solidFill>
                <a:effectLst/>
                <a:latin typeface="Arial"/>
                <a:ea typeface="Arial"/>
                <a:cs typeface="Arial"/>
                <a:sym typeface="Arial"/>
              </a:rPr>
              <a:t>Overigens is het mogelijk om ScheduledStopPoints direct met Quay’s te verbinden indien gewenst, bv bij het Zuidstation om het ScheduledStopPoint van de Thalys te verbinden met perrons 1-4, terwijl het ScheduledStopPoint van de NMBS steeds betrekking heeft op perrons 5-12. Dat zou kunnen door de associatieklasse PassengerStopAssignment te gebruiken.</a:t>
            </a:r>
          </a:p>
          <a:p>
            <a:r>
              <a:rPr lang="nl-NL" sz="1100" b="0" i="0" u="none" strike="noStrike" cap="none">
                <a:solidFill>
                  <a:srgbClr val="000000"/>
                </a:solidFill>
                <a:effectLst/>
                <a:latin typeface="Arial"/>
                <a:ea typeface="Arial"/>
                <a:cs typeface="Arial"/>
                <a:sym typeface="Arial"/>
              </a:rPr>
              <a:t>(Dat laat ook het dynamisch toewijzen van perrons toe, in dat geval wordt bij Stopassignment ook nog de ServiceJourney gezet. We doen nu niet aan dynamische informatie maar in de toekomst misschien wel.)</a:t>
            </a:r>
          </a:p>
          <a:p>
            <a:pPr marL="0" lvl="0" indent="0" algn="l" rtl="0">
              <a:spcBef>
                <a:spcPts val="0"/>
              </a:spcBef>
              <a:spcAft>
                <a:spcPts val="0"/>
              </a:spcAft>
              <a:buNone/>
            </a:pPr>
            <a:endParaRPr/>
          </a:p>
        </p:txBody>
      </p:sp>
    </p:spTree>
    <p:extLst>
      <p:ext uri="{BB962C8B-B14F-4D97-AF65-F5344CB8AC3E}">
        <p14:creationId xmlns:p14="http://schemas.microsoft.com/office/powerpoint/2010/main" val="42835749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Dit objectdiagram laat zien dat StopPlace toelaat om de infrastructurele kenmerken van het station te beschrijven, zoals perrons en in-en uitgangen.</a:t>
            </a:r>
          </a:p>
          <a:p>
            <a:r>
              <a:rPr lang="nl-NL" sz="1100" b="0" i="0" u="none" strike="noStrike" cap="none">
                <a:solidFill>
                  <a:srgbClr val="000000"/>
                </a:solidFill>
                <a:effectLst/>
                <a:latin typeface="Arial"/>
                <a:ea typeface="Arial"/>
                <a:cs typeface="Arial"/>
                <a:sym typeface="Arial"/>
              </a:rPr>
              <a:t>En nogmaals: dit volledig onafhankelijk van de overeenstemmende ScheduledStopPoints. Als in het vb met het Noordstation de halte wordt verzet herkoppel je het ScheduledStopPoints gewoon naar een andere StopPlace, met zijn eigen infrastructuurkenmerken zoals perrons, toegankelijkkheid etc.</a:t>
            </a:r>
          </a:p>
          <a:p>
            <a:r>
              <a:rPr lang="nl-NL" sz="1100" b="0" i="0" u="none" strike="noStrike" cap="none">
                <a:solidFill>
                  <a:srgbClr val="000000"/>
                </a:solidFill>
                <a:effectLst/>
                <a:latin typeface="Arial"/>
                <a:ea typeface="Arial"/>
                <a:cs typeface="Arial"/>
                <a:sym typeface="Arial"/>
              </a:rPr>
              <a:t>Overigens is het mogelijk om ScheduledStopPoints direct met Quay’s te verbinden indien gewenst, bv bij het Zuidstation om het ScheduledStopPoint van de Thalys te verbinden met perrons 1-4, terwijl het ScheduledStopPoint van de NMBS steeds betrekking heeft op perrons 5-12. Dat zou kunnen door de associatieklasse PassengerStopAssignment te gebruiken.</a:t>
            </a:r>
          </a:p>
          <a:p>
            <a:r>
              <a:rPr lang="nl-NL" sz="1100" b="0" i="0" u="none" strike="noStrike" cap="none">
                <a:solidFill>
                  <a:srgbClr val="000000"/>
                </a:solidFill>
                <a:effectLst/>
                <a:latin typeface="Arial"/>
                <a:ea typeface="Arial"/>
                <a:cs typeface="Arial"/>
                <a:sym typeface="Arial"/>
              </a:rPr>
              <a:t>(Dat laat ook het dynamisch toewijzen van perrons toe, in dat geval wordt bij Stopassignment ook nog de ServiceJourney gezet. We doen nu niet aan dynamische informatie maar in de toekomst misschien wel.)</a:t>
            </a:r>
          </a:p>
          <a:p>
            <a:pPr marL="0" lvl="0" indent="0" algn="l" rtl="0">
              <a:spcBef>
                <a:spcPts val="0"/>
              </a:spcBef>
              <a:spcAft>
                <a:spcPts val="0"/>
              </a:spcAft>
              <a:buNone/>
            </a:pPr>
            <a:endParaRPr/>
          </a:p>
        </p:txBody>
      </p:sp>
    </p:spTree>
    <p:extLst>
      <p:ext uri="{BB962C8B-B14F-4D97-AF65-F5344CB8AC3E}">
        <p14:creationId xmlns:p14="http://schemas.microsoft.com/office/powerpoint/2010/main" val="11175720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mogelijkheid om een hiërarchie te steken in de haltes. Hier kunnen we argumenteren dat het NMBS-station Brussel-Centraal eigenlijk een geheel vormt met de metrohalte en de bushalte Brussel-Centraal. We geven dat hier aan door het metrostation en het busstation Centraal Station te beschouwen als aanhangsels van het treinstation Brussel-Centraal. Dat laatste is daardoor niet langer monomodaal en krijgt daarom “general” mee als placeType.</a:t>
            </a:r>
          </a:p>
          <a:p>
            <a:r>
              <a:rPr lang="nl-NL" sz="1100" b="0" i="0" u="none" strike="noStrike" cap="none">
                <a:solidFill>
                  <a:srgbClr val="000000"/>
                </a:solidFill>
                <a:effectLst/>
                <a:latin typeface="Arial"/>
                <a:ea typeface="Arial"/>
                <a:cs typeface="Arial"/>
                <a:sym typeface="Arial"/>
              </a:rPr>
              <a:t>De aanpak is wat verschillend van deze in objectdiagram 1 waar we geen eigen StopPlaces voorzagen voor het metrostation en het busstation. In essentie verandert dat niet veel: via de relatie met het metrostation en het busstation kan je via het treinstation zien welke het openbaar vervoersaanbod is in Brussel-Centraal.</a:t>
            </a:r>
          </a:p>
          <a:p>
            <a:r>
              <a:rPr lang="nl-NL" sz="1100" b="0" i="0" u="none" strike="noStrike" cap="none">
                <a:solidFill>
                  <a:srgbClr val="000000"/>
                </a:solidFill>
                <a:effectLst/>
                <a:latin typeface="Arial"/>
                <a:ea typeface="Arial"/>
                <a:cs typeface="Arial"/>
                <a:sym typeface="Arial"/>
              </a:rPr>
              <a:t>Overigens wordt de koppeling van StopPlaces als iets materieel gezien: er bestaat impliciet een connectie tussen alle Quay’s, er wordt van uit gegaan dat ze alle op wandelafstand van elkaar liggen (in de EPIP documentatie spreekt men van een impliciet SiteConnection – een StopPlace is een subklasse van Site).</a:t>
            </a:r>
          </a:p>
          <a:p>
            <a:r>
              <a:rPr lang="nl-NL" sz="1100" b="0" i="0" u="none" strike="noStrike" cap="none">
                <a:solidFill>
                  <a:srgbClr val="000000"/>
                </a:solidFill>
                <a:effectLst/>
                <a:latin typeface="Arial"/>
                <a:ea typeface="Arial"/>
                <a:cs typeface="Arial"/>
                <a:sym typeface="Arial"/>
              </a:rPr>
              <a:t>Verder is van belang dat EPIP oplegt dat er maximaal maar 3 niveaus mogen zijn in een hiërarchie van StopPlaces:</a:t>
            </a:r>
          </a:p>
          <a:p>
            <a:pPr lvl="1"/>
            <a:r>
              <a:rPr lang="nl-NL" sz="1100" b="0" i="0" u="none" strike="noStrike" cap="none">
                <a:solidFill>
                  <a:srgbClr val="000000"/>
                </a:solidFill>
                <a:effectLst/>
                <a:latin typeface="Arial"/>
                <a:ea typeface="Arial"/>
                <a:cs typeface="Arial"/>
                <a:sym typeface="Arial"/>
              </a:rPr>
              <a:t>General</a:t>
            </a:r>
          </a:p>
          <a:p>
            <a:pPr lvl="1"/>
            <a:r>
              <a:rPr lang="nl-NL" sz="1100" b="0" i="0" u="none" strike="noStrike" cap="none">
                <a:solidFill>
                  <a:srgbClr val="000000"/>
                </a:solidFill>
                <a:effectLst/>
                <a:latin typeface="Arial"/>
                <a:ea typeface="Arial"/>
                <a:cs typeface="Arial"/>
                <a:sym typeface="Arial"/>
              </a:rPr>
              <a:t>Monomodal</a:t>
            </a:r>
          </a:p>
          <a:p>
            <a:pPr lvl="1"/>
            <a:r>
              <a:rPr lang="nl-NL" sz="1100" b="0" i="0" u="none" strike="noStrike" cap="none">
                <a:solidFill>
                  <a:srgbClr val="000000"/>
                </a:solidFill>
                <a:effectLst/>
                <a:latin typeface="Arial"/>
                <a:ea typeface="Arial"/>
                <a:cs typeface="Arial"/>
                <a:sym typeface="Arial"/>
              </a:rPr>
              <a:t>Quay</a:t>
            </a:r>
          </a:p>
          <a:p>
            <a:r>
              <a:rPr lang="nl-NL" sz="1100" b="0" i="0" u="none" strike="noStrike" cap="none">
                <a:solidFill>
                  <a:srgbClr val="000000"/>
                </a:solidFill>
                <a:effectLst/>
                <a:latin typeface="Arial"/>
                <a:ea typeface="Arial"/>
                <a:cs typeface="Arial"/>
                <a:sym typeface="Arial"/>
              </a:rPr>
              <a:t>Wat zich concreet manifesteert in het model door de relatie containuing tussen StopPlace &amp; Quay en parentSiteRef tussen StopPlace &amp; StopPlace met in dat laatste geval de extra constraint dat je enkel van StopPlace vh het type “monomodal” naar “general” kan.</a:t>
            </a:r>
          </a:p>
          <a:p>
            <a:r>
              <a:rPr lang="nl-NL" sz="1100" b="0" i="0" u="none" strike="noStrike" cap="none">
                <a:solidFill>
                  <a:srgbClr val="000000"/>
                </a:solidFill>
                <a:effectLst/>
                <a:latin typeface="Arial"/>
                <a:ea typeface="Arial"/>
                <a:cs typeface="Arial"/>
                <a:sym typeface="Arial"/>
              </a:rPr>
              <a:t>Opgelet: in het model vind je ook iets als GroupOfStopPlaces maar dat is bedoeld om groeperingen te maken zoals “alle metrohaltes in Brussel” of “de treinstations van de Noord-Zuidverbinding”: haltes die dus niet op wandelafstand van elkaar liggen. (Wat er ook onder wandelafstand moet worden verstaan, is uiteraard voor interpretatie vatbaar.)</a:t>
            </a:r>
          </a:p>
        </p:txBody>
      </p:sp>
    </p:spTree>
    <p:extLst>
      <p:ext uri="{BB962C8B-B14F-4D97-AF65-F5344CB8AC3E}">
        <p14:creationId xmlns:p14="http://schemas.microsoft.com/office/powerpoint/2010/main" val="20582265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mogelijkheid om een hiërarchie te steken in de haltes. Hier kunnen we argumenteren dat het NMBS-station Brussel-Centraal eigenlijk een geheel vormt met de metrohalte en de bushalte Brussel-Centraal. We geven dat hier aan door het metrostation en het busstation Centraal Station te beschouwen als aanhangsels van het treinstation Brussel-Centraal. Dat laatste is daardoor niet langer monomodaal en krijgt daarom “general” mee als placeType.</a:t>
            </a:r>
          </a:p>
          <a:p>
            <a:r>
              <a:rPr lang="nl-NL" sz="1100" b="0" i="0" u="none" strike="noStrike" cap="none">
                <a:solidFill>
                  <a:srgbClr val="000000"/>
                </a:solidFill>
                <a:effectLst/>
                <a:latin typeface="Arial"/>
                <a:ea typeface="Arial"/>
                <a:cs typeface="Arial"/>
                <a:sym typeface="Arial"/>
              </a:rPr>
              <a:t>De aanpak is wat verschillend van deze in objectdiagram 1 waar we geen eigen StopPlaces voorzagen voor het metrostation en het busstation. In essentie verandert dat niet veel: via de relatie met het metrostation en het busstation kan je via het treinstation zien welke het openbaar vervoersaanbod is in Brussel-Centraal.</a:t>
            </a:r>
          </a:p>
          <a:p>
            <a:r>
              <a:rPr lang="nl-NL" sz="1100" b="0" i="0" u="none" strike="noStrike" cap="none">
                <a:solidFill>
                  <a:srgbClr val="000000"/>
                </a:solidFill>
                <a:effectLst/>
                <a:latin typeface="Arial"/>
                <a:ea typeface="Arial"/>
                <a:cs typeface="Arial"/>
                <a:sym typeface="Arial"/>
              </a:rPr>
              <a:t>Overigens wordt de koppeling van StopPlaces als iets materieel gezien: er bestaat impliciet een connectie tussen alle Quay’s, er wordt van uit gegaan dat ze alle op wandelafstand van elkaar liggen (in de EPIP documentatie spreekt men van een impliciet SiteConnection – een StopPlace is een subklasse van Site).</a:t>
            </a:r>
          </a:p>
          <a:p>
            <a:r>
              <a:rPr lang="nl-NL" sz="1100" b="0" i="0" u="none" strike="noStrike" cap="none">
                <a:solidFill>
                  <a:srgbClr val="000000"/>
                </a:solidFill>
                <a:effectLst/>
                <a:latin typeface="Arial"/>
                <a:ea typeface="Arial"/>
                <a:cs typeface="Arial"/>
                <a:sym typeface="Arial"/>
              </a:rPr>
              <a:t>Verder is van belang dat EPIP oplegt dat er maximaal maar 3 niveaus mogen zijn in een hiërarchie van StopPlaces:</a:t>
            </a:r>
          </a:p>
          <a:p>
            <a:pPr lvl="1"/>
            <a:r>
              <a:rPr lang="nl-NL" sz="1100" b="0" i="0" u="none" strike="noStrike" cap="none">
                <a:solidFill>
                  <a:srgbClr val="000000"/>
                </a:solidFill>
                <a:effectLst/>
                <a:latin typeface="Arial"/>
                <a:ea typeface="Arial"/>
                <a:cs typeface="Arial"/>
                <a:sym typeface="Arial"/>
              </a:rPr>
              <a:t>General</a:t>
            </a:r>
          </a:p>
          <a:p>
            <a:pPr lvl="1"/>
            <a:r>
              <a:rPr lang="nl-NL" sz="1100" b="0" i="0" u="none" strike="noStrike" cap="none">
                <a:solidFill>
                  <a:srgbClr val="000000"/>
                </a:solidFill>
                <a:effectLst/>
                <a:latin typeface="Arial"/>
                <a:ea typeface="Arial"/>
                <a:cs typeface="Arial"/>
                <a:sym typeface="Arial"/>
              </a:rPr>
              <a:t>Monomodal</a:t>
            </a:r>
          </a:p>
          <a:p>
            <a:pPr lvl="1"/>
            <a:r>
              <a:rPr lang="nl-NL" sz="1100" b="0" i="0" u="none" strike="noStrike" cap="none">
                <a:solidFill>
                  <a:srgbClr val="000000"/>
                </a:solidFill>
                <a:effectLst/>
                <a:latin typeface="Arial"/>
                <a:ea typeface="Arial"/>
                <a:cs typeface="Arial"/>
                <a:sym typeface="Arial"/>
              </a:rPr>
              <a:t>Quay</a:t>
            </a:r>
          </a:p>
          <a:p>
            <a:r>
              <a:rPr lang="nl-NL" sz="1100" b="0" i="0" u="none" strike="noStrike" cap="none">
                <a:solidFill>
                  <a:srgbClr val="000000"/>
                </a:solidFill>
                <a:effectLst/>
                <a:latin typeface="Arial"/>
                <a:ea typeface="Arial"/>
                <a:cs typeface="Arial"/>
                <a:sym typeface="Arial"/>
              </a:rPr>
              <a:t>Wat zich concreet manifesteert in het model door de relatie containuing tussen StopPlace &amp; Quay en parentSiteRef tussen StopPlace &amp; StopPlace met in dat laatste geval de extra constraint dat je enkel van StopPlace vh het type “monomodal” naar “general” kan.</a:t>
            </a:r>
          </a:p>
          <a:p>
            <a:r>
              <a:rPr lang="nl-NL" sz="1100" b="0" i="0" u="none" strike="noStrike" cap="none">
                <a:solidFill>
                  <a:srgbClr val="000000"/>
                </a:solidFill>
                <a:effectLst/>
                <a:latin typeface="Arial"/>
                <a:ea typeface="Arial"/>
                <a:cs typeface="Arial"/>
                <a:sym typeface="Arial"/>
              </a:rPr>
              <a:t>Opgelet: in het model vind je ook iets als GroupOfStopPlaces maar dat is bedoeld om groeperingen te maken zoals “alle metrohaltes in Brussel” of “de treinstations van de Noord-Zuidverbinding”: haltes die dus niet op wandelafstand van elkaar liggen. (Wat er ook onder wandelafstand moet worden verstaan, is uiteraard voor interpretatie vatbaar.)</a:t>
            </a:r>
          </a:p>
        </p:txBody>
      </p:sp>
    </p:spTree>
    <p:extLst>
      <p:ext uri="{BB962C8B-B14F-4D97-AF65-F5344CB8AC3E}">
        <p14:creationId xmlns:p14="http://schemas.microsoft.com/office/powerpoint/2010/main" val="805692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mogelijkheid om een hiërarchie te steken in de haltes. Hier kunnen we argumenteren dat het NMBS-station Brussel-Centraal eigenlijk een geheel vormt met de metrohalte en de bushalte Brussel-Centraal. We geven dat hier aan door het metrostation en het busstation Centraal Station te beschouwen als aanhangsels van het treinstation Brussel-Centraal. Dat laatste is daardoor niet langer monomodaal en krijgt daarom “general” mee als placeType.</a:t>
            </a:r>
          </a:p>
          <a:p>
            <a:r>
              <a:rPr lang="nl-NL" sz="1100" b="0" i="0" u="none" strike="noStrike" cap="none">
                <a:solidFill>
                  <a:srgbClr val="000000"/>
                </a:solidFill>
                <a:effectLst/>
                <a:latin typeface="Arial"/>
                <a:ea typeface="Arial"/>
                <a:cs typeface="Arial"/>
                <a:sym typeface="Arial"/>
              </a:rPr>
              <a:t>De aanpak is wat verschillend van deze in objectdiagram 1 waar we geen eigen StopPlaces voorzagen voor het metrostation en het busstation. In essentie verandert dat niet veel: via de relatie met het metrostation en het busstation kan je via het treinstation zien welke het openbaar vervoersaanbod is in Brussel-Centraal.</a:t>
            </a:r>
          </a:p>
          <a:p>
            <a:r>
              <a:rPr lang="nl-NL" sz="1100" b="0" i="0" u="none" strike="noStrike" cap="none">
                <a:solidFill>
                  <a:srgbClr val="000000"/>
                </a:solidFill>
                <a:effectLst/>
                <a:latin typeface="Arial"/>
                <a:ea typeface="Arial"/>
                <a:cs typeface="Arial"/>
                <a:sym typeface="Arial"/>
              </a:rPr>
              <a:t>Overigens wordt de koppeling van StopPlaces als iets materieel gezien: er bestaat impliciet een connectie tussen alle Quay’s, er wordt van uit gegaan dat ze alle op wandelafstand van elkaar liggen (in de EPIP documentatie spreekt men van een impliciet SiteConnection – een StopPlace is een subklasse van Site).</a:t>
            </a:r>
          </a:p>
          <a:p>
            <a:r>
              <a:rPr lang="nl-NL" sz="1100" b="0" i="0" u="none" strike="noStrike" cap="none">
                <a:solidFill>
                  <a:srgbClr val="000000"/>
                </a:solidFill>
                <a:effectLst/>
                <a:latin typeface="Arial"/>
                <a:ea typeface="Arial"/>
                <a:cs typeface="Arial"/>
                <a:sym typeface="Arial"/>
              </a:rPr>
              <a:t>Verder is van belang dat EPIP oplegt dat er maximaal maar 3 niveaus mogen zijn in een hiërarchie van StopPlaces:</a:t>
            </a:r>
          </a:p>
          <a:p>
            <a:pPr lvl="1"/>
            <a:r>
              <a:rPr lang="nl-NL" sz="1100" b="0" i="0" u="none" strike="noStrike" cap="none">
                <a:solidFill>
                  <a:srgbClr val="000000"/>
                </a:solidFill>
                <a:effectLst/>
                <a:latin typeface="Arial"/>
                <a:ea typeface="Arial"/>
                <a:cs typeface="Arial"/>
                <a:sym typeface="Arial"/>
              </a:rPr>
              <a:t>General</a:t>
            </a:r>
          </a:p>
          <a:p>
            <a:pPr lvl="1"/>
            <a:r>
              <a:rPr lang="nl-NL" sz="1100" b="0" i="0" u="none" strike="noStrike" cap="none">
                <a:solidFill>
                  <a:srgbClr val="000000"/>
                </a:solidFill>
                <a:effectLst/>
                <a:latin typeface="Arial"/>
                <a:ea typeface="Arial"/>
                <a:cs typeface="Arial"/>
                <a:sym typeface="Arial"/>
              </a:rPr>
              <a:t>Monomodal</a:t>
            </a:r>
          </a:p>
          <a:p>
            <a:pPr lvl="1"/>
            <a:r>
              <a:rPr lang="nl-NL" sz="1100" b="0" i="0" u="none" strike="noStrike" cap="none">
                <a:solidFill>
                  <a:srgbClr val="000000"/>
                </a:solidFill>
                <a:effectLst/>
                <a:latin typeface="Arial"/>
                <a:ea typeface="Arial"/>
                <a:cs typeface="Arial"/>
                <a:sym typeface="Arial"/>
              </a:rPr>
              <a:t>Quay</a:t>
            </a:r>
          </a:p>
          <a:p>
            <a:r>
              <a:rPr lang="nl-NL" sz="1100" b="0" i="0" u="none" strike="noStrike" cap="none">
                <a:solidFill>
                  <a:srgbClr val="000000"/>
                </a:solidFill>
                <a:effectLst/>
                <a:latin typeface="Arial"/>
                <a:ea typeface="Arial"/>
                <a:cs typeface="Arial"/>
                <a:sym typeface="Arial"/>
              </a:rPr>
              <a:t>Wat zich concreet manifesteert in het model door de relatie containuing tussen StopPlace &amp; Quay en parentSiteRef tussen StopPlace &amp; StopPlace met in dat laatste geval de extra constraint dat je enkel van StopPlace vh het type “monomodal” naar “general” kan.</a:t>
            </a:r>
          </a:p>
          <a:p>
            <a:r>
              <a:rPr lang="nl-NL" sz="1100" b="0" i="0" u="none" strike="noStrike" cap="none">
                <a:solidFill>
                  <a:srgbClr val="000000"/>
                </a:solidFill>
                <a:effectLst/>
                <a:latin typeface="Arial"/>
                <a:ea typeface="Arial"/>
                <a:cs typeface="Arial"/>
                <a:sym typeface="Arial"/>
              </a:rPr>
              <a:t>Opgelet: in het model vind je ook iets als GroupOfStopPlaces maar dat is bedoeld om groeperingen te maken zoals “alle metrohaltes in Brussel” of “de treinstations van de Noord-Zuidverbinding”: haltes die dus niet op wandelafstand van elkaar liggen. (Wat er ook onder wandelafstand moet worden verstaan, is uiteraard voor interpretatie vatbaar.)</a:t>
            </a:r>
          </a:p>
        </p:txBody>
      </p:sp>
    </p:spTree>
    <p:extLst>
      <p:ext uri="{BB962C8B-B14F-4D97-AF65-F5344CB8AC3E}">
        <p14:creationId xmlns:p14="http://schemas.microsoft.com/office/powerpoint/2010/main" val="13971295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bb1169de16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bb1169de16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Illustreert de mogelijkheid om een hiërarchie te steken in de haltes. Hier kunnen we argumenteren dat het NMBS-station Brussel-Centraal eigenlijk een geheel vormt met de metrohalte en de bushalte Brussel-Centraal. We geven dat hier aan door het metrostation en het busstation Centraal Station te beschouwen als aanhangsels van het treinstation Brussel-Centraal. Dat laatste is daardoor niet langer monomodaal en krijgt daarom “general” mee als placeType.</a:t>
            </a:r>
          </a:p>
          <a:p>
            <a:r>
              <a:rPr lang="nl-NL" sz="1100" b="0" i="0" u="none" strike="noStrike" cap="none">
                <a:solidFill>
                  <a:srgbClr val="000000"/>
                </a:solidFill>
                <a:effectLst/>
                <a:latin typeface="Arial"/>
                <a:ea typeface="Arial"/>
                <a:cs typeface="Arial"/>
                <a:sym typeface="Arial"/>
              </a:rPr>
              <a:t>De aanpak is wat verschillend van deze in objectdiagram 1 waar we geen eigen StopPlaces voorzagen voor het metrostation en het busstation. In essentie verandert dat niet veel: via de relatie met het metrostation en het busstation kan je via het treinstation zien welke het openbaar vervoersaanbod is in Brussel-Centraal.</a:t>
            </a:r>
          </a:p>
          <a:p>
            <a:r>
              <a:rPr lang="nl-NL" sz="1100" b="0" i="0" u="none" strike="noStrike" cap="none">
                <a:solidFill>
                  <a:srgbClr val="000000"/>
                </a:solidFill>
                <a:effectLst/>
                <a:latin typeface="Arial"/>
                <a:ea typeface="Arial"/>
                <a:cs typeface="Arial"/>
                <a:sym typeface="Arial"/>
              </a:rPr>
              <a:t>Overigens wordt de koppeling van StopPlaces als iets materieel gezien: er bestaat impliciet een connectie tussen alle Quay’s, er wordt van uit gegaan dat ze alle op wandelafstand van elkaar liggen (in de EPIP documentatie spreekt men van een impliciet SiteConnection – een StopPlace is een subklasse van Site).</a:t>
            </a:r>
          </a:p>
          <a:p>
            <a:r>
              <a:rPr lang="nl-NL" sz="1100" b="0" i="0" u="none" strike="noStrike" cap="none">
                <a:solidFill>
                  <a:srgbClr val="000000"/>
                </a:solidFill>
                <a:effectLst/>
                <a:latin typeface="Arial"/>
                <a:ea typeface="Arial"/>
                <a:cs typeface="Arial"/>
                <a:sym typeface="Arial"/>
              </a:rPr>
              <a:t>Verder is van belang dat EPIP oplegt dat er maximaal maar 3 niveaus mogen zijn in een hiërarchie van StopPlaces:</a:t>
            </a:r>
          </a:p>
          <a:p>
            <a:pPr lvl="1"/>
            <a:r>
              <a:rPr lang="nl-NL" sz="1100" b="0" i="0" u="none" strike="noStrike" cap="none">
                <a:solidFill>
                  <a:srgbClr val="000000"/>
                </a:solidFill>
                <a:effectLst/>
                <a:latin typeface="Arial"/>
                <a:ea typeface="Arial"/>
                <a:cs typeface="Arial"/>
                <a:sym typeface="Arial"/>
              </a:rPr>
              <a:t>General</a:t>
            </a:r>
          </a:p>
          <a:p>
            <a:pPr lvl="1"/>
            <a:r>
              <a:rPr lang="nl-NL" sz="1100" b="0" i="0" u="none" strike="noStrike" cap="none">
                <a:solidFill>
                  <a:srgbClr val="000000"/>
                </a:solidFill>
                <a:effectLst/>
                <a:latin typeface="Arial"/>
                <a:ea typeface="Arial"/>
                <a:cs typeface="Arial"/>
                <a:sym typeface="Arial"/>
              </a:rPr>
              <a:t>Monomodal</a:t>
            </a:r>
          </a:p>
          <a:p>
            <a:pPr lvl="1"/>
            <a:r>
              <a:rPr lang="nl-NL" sz="1100" b="0" i="0" u="none" strike="noStrike" cap="none">
                <a:solidFill>
                  <a:srgbClr val="000000"/>
                </a:solidFill>
                <a:effectLst/>
                <a:latin typeface="Arial"/>
                <a:ea typeface="Arial"/>
                <a:cs typeface="Arial"/>
                <a:sym typeface="Arial"/>
              </a:rPr>
              <a:t>Quay</a:t>
            </a:r>
          </a:p>
          <a:p>
            <a:r>
              <a:rPr lang="nl-NL" sz="1100" b="0" i="0" u="none" strike="noStrike" cap="none">
                <a:solidFill>
                  <a:srgbClr val="000000"/>
                </a:solidFill>
                <a:effectLst/>
                <a:latin typeface="Arial"/>
                <a:ea typeface="Arial"/>
                <a:cs typeface="Arial"/>
                <a:sym typeface="Arial"/>
              </a:rPr>
              <a:t>Wat zich concreet manifesteert in het model door de relatie containuing tussen StopPlace &amp; Quay en parentSiteRef tussen StopPlace &amp; StopPlace met in dat laatste geval de extra constraint dat je enkel van StopPlace vh het type “monomodal” naar “general” kan.</a:t>
            </a:r>
          </a:p>
          <a:p>
            <a:r>
              <a:rPr lang="nl-NL" sz="1100" b="0" i="0" u="none" strike="noStrike" cap="none">
                <a:solidFill>
                  <a:srgbClr val="000000"/>
                </a:solidFill>
                <a:effectLst/>
                <a:latin typeface="Arial"/>
                <a:ea typeface="Arial"/>
                <a:cs typeface="Arial"/>
                <a:sym typeface="Arial"/>
              </a:rPr>
              <a:t>Opgelet: in het model vind je ook iets als GroupOfStopPlaces maar dat is bedoeld om groeperingen te maken zoals “alle metrohaltes in Brussel” of “de treinstations van de Noord-Zuidverbinding”: haltes die dus niet op wandelafstand van elkaar liggen. (Wat er ook onder wandelafstand moet worden verstaan, is uiteraard voor interpretatie vatbaar.)</a:t>
            </a:r>
          </a:p>
        </p:txBody>
      </p:sp>
    </p:spTree>
    <p:extLst>
      <p:ext uri="{BB962C8B-B14F-4D97-AF65-F5344CB8AC3E}">
        <p14:creationId xmlns:p14="http://schemas.microsoft.com/office/powerpoint/2010/main" val="3456639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b3f5bc394a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gb3f5bc394a_0_4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b3f5bc394a_0_1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6" name="Google Shape;416;gb3f5bc394a_0_13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nl"/>
              <a:t>Eveline</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bb1169de16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3" name="Google Shape;423;gbb1169de16_0_1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nl"/>
              <a:t>Eveline</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bb1169de16_0_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bb1169de16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Wat het klassendiagram en dus ook deze objectdiagrammen niet dekken:</a:t>
            </a:r>
          </a:p>
          <a:p>
            <a:pPr lvl="1"/>
            <a:r>
              <a:rPr lang="nl-NL" sz="1100" b="0" i="0" u="none" strike="noStrike" cap="none">
                <a:solidFill>
                  <a:srgbClr val="000000"/>
                </a:solidFill>
                <a:effectLst/>
                <a:latin typeface="Arial"/>
                <a:ea typeface="Arial"/>
                <a:cs typeface="Arial"/>
                <a:sym typeface="Arial"/>
              </a:rPr>
              <a:t>Toegankelijkheid.</a:t>
            </a:r>
          </a:p>
          <a:p>
            <a:pPr lvl="1"/>
            <a:r>
              <a:rPr lang="nl-NL" sz="1100" b="0" i="0" u="none" strike="noStrike" cap="none">
                <a:solidFill>
                  <a:srgbClr val="000000"/>
                </a:solidFill>
                <a:effectLst/>
                <a:latin typeface="Arial"/>
                <a:ea typeface="Arial"/>
                <a:cs typeface="Arial"/>
                <a:sym typeface="Arial"/>
              </a:rPr>
              <a:t>Connecties.</a:t>
            </a:r>
          </a:p>
          <a:p>
            <a:r>
              <a:rPr lang="nl-NL" sz="1100" b="0" i="0" u="none" strike="noStrike" cap="none">
                <a:solidFill>
                  <a:srgbClr val="000000"/>
                </a:solidFill>
                <a:effectLst/>
                <a:latin typeface="Arial"/>
                <a:ea typeface="Arial"/>
                <a:cs typeface="Arial"/>
                <a:sym typeface="Arial"/>
              </a:rPr>
              <a:t>Beide komen later nog aan bod. Misschien wel interessant om al iets te weten ivm connecties:</a:t>
            </a:r>
          </a:p>
          <a:p>
            <a:pPr lvl="1"/>
            <a:r>
              <a:rPr lang="nl-NL" sz="1100" b="0" i="0" u="none" strike="noStrike" cap="none">
                <a:solidFill>
                  <a:srgbClr val="000000"/>
                </a:solidFill>
                <a:effectLst/>
                <a:latin typeface="Arial"/>
                <a:ea typeface="Arial"/>
                <a:cs typeface="Arial"/>
                <a:sym typeface="Arial"/>
              </a:rPr>
              <a:t>Er bestaan in dat verband eigenlijk 3 concepten:</a:t>
            </a:r>
          </a:p>
          <a:p>
            <a:pPr lvl="2"/>
            <a:r>
              <a:rPr lang="nl-NL" sz="1100" b="0" i="0" u="none" strike="noStrike" cap="none">
                <a:solidFill>
                  <a:srgbClr val="000000"/>
                </a:solidFill>
                <a:effectLst/>
                <a:latin typeface="Arial"/>
                <a:ea typeface="Arial"/>
                <a:cs typeface="Arial"/>
                <a:sym typeface="Arial"/>
              </a:rPr>
              <a:t>Connection (subklasse van Transfer)</a:t>
            </a:r>
          </a:p>
          <a:p>
            <a:pPr lvl="2"/>
            <a:r>
              <a:rPr lang="nl-NL" sz="1100" b="0" i="0" u="none" strike="noStrike" cap="none">
                <a:solidFill>
                  <a:srgbClr val="000000"/>
                </a:solidFill>
                <a:effectLst/>
                <a:latin typeface="Arial"/>
                <a:ea typeface="Arial"/>
                <a:cs typeface="Arial"/>
                <a:sym typeface="Arial"/>
              </a:rPr>
              <a:t>SiteConnection (subklasse van Transfer)</a:t>
            </a:r>
          </a:p>
          <a:p>
            <a:pPr lvl="2"/>
            <a:r>
              <a:rPr lang="nl-NL" sz="1100" b="0" i="0" u="none" strike="noStrike" cap="none">
                <a:solidFill>
                  <a:srgbClr val="000000"/>
                </a:solidFill>
                <a:effectLst/>
                <a:latin typeface="Arial"/>
                <a:ea typeface="Arial"/>
                <a:cs typeface="Arial"/>
                <a:sym typeface="Arial"/>
              </a:rPr>
              <a:t>Interchange</a:t>
            </a:r>
          </a:p>
          <a:p>
            <a:r>
              <a:rPr lang="nl-NL" sz="1100" b="0" i="0" u="none" strike="noStrike" cap="none">
                <a:solidFill>
                  <a:srgbClr val="000000"/>
                </a:solidFill>
                <a:effectLst/>
                <a:latin typeface="Arial"/>
                <a:ea typeface="Arial"/>
                <a:cs typeface="Arial"/>
                <a:sym typeface="Arial"/>
              </a:rPr>
              <a:t>Waarbij Connection aangeeft dat je tussen twee ScheduledStoppoints kan overstappen en hoe lang dat duurt. Bv dat je vh ScheduledStopPoint Brussel-Centraal naar het ScheduledStopPoint Centraal Station kan in principe. Het gaat dus over mogelijke connecties in het toplogische transportnetwerk.</a:t>
            </a:r>
          </a:p>
          <a:p>
            <a:r>
              <a:rPr lang="nl-NL" sz="1100" b="0" i="0" u="none" strike="noStrike" cap="none">
                <a:solidFill>
                  <a:srgbClr val="000000"/>
                </a:solidFill>
                <a:effectLst/>
                <a:latin typeface="Arial"/>
                <a:ea typeface="Arial"/>
                <a:cs typeface="Arial"/>
                <a:sym typeface="Arial"/>
              </a:rPr>
              <a:t>Terwijl een SiteConnection dient om Sites in ruime zin aaneen te koppelen, niet enkel twee StopPlaces maar bv ook een StopPlace aan een PointOfInterest (bv StopPlace Centraal Station aan POI Grote Markt Brussel.) In praktijk zullen Connections en SiteConnections meestal wel samenvallen als het over ScheduledStopPoints en StopPlaces gaat.</a:t>
            </a:r>
          </a:p>
          <a:p>
            <a:r>
              <a:rPr lang="nl-NL" sz="1100" b="0" i="0" u="none" strike="noStrike" cap="none">
                <a:solidFill>
                  <a:srgbClr val="000000"/>
                </a:solidFill>
                <a:effectLst/>
                <a:latin typeface="Arial"/>
                <a:ea typeface="Arial"/>
                <a:cs typeface="Arial"/>
                <a:sym typeface="Arial"/>
              </a:rPr>
              <a:t>Interchanges zijn overstappen tussen verschillende diensten, bv tussen twee ServiceJourneys. Bv dat je in eenzelfde ScheduledStopPoint kan overstappen van de ene Lijn op de andere. Bv in Beekkant kan je overstappen van metroLijn 5 op metrolijn 6.</a:t>
            </a:r>
          </a:p>
          <a:p>
            <a:pPr marL="0" lvl="0" indent="0" algn="l" rtl="0">
              <a:lnSpc>
                <a:spcPct val="115000"/>
              </a:lnSpc>
              <a:spcBef>
                <a:spcPts val="0"/>
              </a:spcBef>
              <a:spcAft>
                <a:spcPts val="100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bb1169de16_0_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bb1169de16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Wat het klassendiagram en dus ook deze objectdiagrammen niet dekken:</a:t>
            </a:r>
          </a:p>
          <a:p>
            <a:pPr lvl="1"/>
            <a:r>
              <a:rPr lang="nl-NL" sz="1100" b="0" i="0" u="none" strike="noStrike" cap="none">
                <a:solidFill>
                  <a:srgbClr val="000000"/>
                </a:solidFill>
                <a:effectLst/>
                <a:latin typeface="Arial"/>
                <a:ea typeface="Arial"/>
                <a:cs typeface="Arial"/>
                <a:sym typeface="Arial"/>
              </a:rPr>
              <a:t>Toegankelijkheid.</a:t>
            </a:r>
          </a:p>
          <a:p>
            <a:pPr lvl="1"/>
            <a:r>
              <a:rPr lang="nl-NL" sz="1100" b="0" i="0" u="none" strike="noStrike" cap="none">
                <a:solidFill>
                  <a:srgbClr val="000000"/>
                </a:solidFill>
                <a:effectLst/>
                <a:latin typeface="Arial"/>
                <a:ea typeface="Arial"/>
                <a:cs typeface="Arial"/>
                <a:sym typeface="Arial"/>
              </a:rPr>
              <a:t>Connecties.</a:t>
            </a:r>
          </a:p>
          <a:p>
            <a:r>
              <a:rPr lang="nl-NL" sz="1100" b="0" i="0" u="none" strike="noStrike" cap="none">
                <a:solidFill>
                  <a:srgbClr val="000000"/>
                </a:solidFill>
                <a:effectLst/>
                <a:latin typeface="Arial"/>
                <a:ea typeface="Arial"/>
                <a:cs typeface="Arial"/>
                <a:sym typeface="Arial"/>
              </a:rPr>
              <a:t>Beide komen later nog aan bod. Misschien wel interessant om al iets te weten ivm connecties:</a:t>
            </a:r>
          </a:p>
          <a:p>
            <a:pPr lvl="1"/>
            <a:r>
              <a:rPr lang="nl-NL" sz="1100" b="0" i="0" u="none" strike="noStrike" cap="none">
                <a:solidFill>
                  <a:srgbClr val="000000"/>
                </a:solidFill>
                <a:effectLst/>
                <a:latin typeface="Arial"/>
                <a:ea typeface="Arial"/>
                <a:cs typeface="Arial"/>
                <a:sym typeface="Arial"/>
              </a:rPr>
              <a:t>Er bestaan in dat verband eigenlijk 3 concepten:</a:t>
            </a:r>
          </a:p>
          <a:p>
            <a:pPr lvl="2"/>
            <a:r>
              <a:rPr lang="nl-NL" sz="1100" b="0" i="0" u="none" strike="noStrike" cap="none">
                <a:solidFill>
                  <a:srgbClr val="000000"/>
                </a:solidFill>
                <a:effectLst/>
                <a:latin typeface="Arial"/>
                <a:ea typeface="Arial"/>
                <a:cs typeface="Arial"/>
                <a:sym typeface="Arial"/>
              </a:rPr>
              <a:t>Connection (subklasse van Transfer)</a:t>
            </a:r>
          </a:p>
          <a:p>
            <a:pPr lvl="2"/>
            <a:r>
              <a:rPr lang="nl-NL" sz="1100" b="0" i="0" u="none" strike="noStrike" cap="none">
                <a:solidFill>
                  <a:srgbClr val="000000"/>
                </a:solidFill>
                <a:effectLst/>
                <a:latin typeface="Arial"/>
                <a:ea typeface="Arial"/>
                <a:cs typeface="Arial"/>
                <a:sym typeface="Arial"/>
              </a:rPr>
              <a:t>SiteConnection (subklasse van Transfer)</a:t>
            </a:r>
          </a:p>
          <a:p>
            <a:pPr lvl="2"/>
            <a:r>
              <a:rPr lang="nl-NL" sz="1100" b="0" i="0" u="none" strike="noStrike" cap="none">
                <a:solidFill>
                  <a:srgbClr val="000000"/>
                </a:solidFill>
                <a:effectLst/>
                <a:latin typeface="Arial"/>
                <a:ea typeface="Arial"/>
                <a:cs typeface="Arial"/>
                <a:sym typeface="Arial"/>
              </a:rPr>
              <a:t>Interchange</a:t>
            </a:r>
          </a:p>
          <a:p>
            <a:r>
              <a:rPr lang="nl-NL" sz="1100" b="0" i="0" u="none" strike="noStrike" cap="none">
                <a:solidFill>
                  <a:srgbClr val="000000"/>
                </a:solidFill>
                <a:effectLst/>
                <a:latin typeface="Arial"/>
                <a:ea typeface="Arial"/>
                <a:cs typeface="Arial"/>
                <a:sym typeface="Arial"/>
              </a:rPr>
              <a:t>Waarbij Connection aangeeft dat je tussen twee ScheduledStoppoints kan overstappen en hoe lang dat duurt. Bv dat je vh ScheduledStopPoint Brussel-Centraal naar het ScheduledStopPoint Centraal Station kan in principe. Het gaat dus over mogelijke connecties in het toplogische transportnetwerk.</a:t>
            </a:r>
          </a:p>
          <a:p>
            <a:r>
              <a:rPr lang="nl-NL" sz="1100" b="0" i="0" u="none" strike="noStrike" cap="none">
                <a:solidFill>
                  <a:srgbClr val="000000"/>
                </a:solidFill>
                <a:effectLst/>
                <a:latin typeface="Arial"/>
                <a:ea typeface="Arial"/>
                <a:cs typeface="Arial"/>
                <a:sym typeface="Arial"/>
              </a:rPr>
              <a:t>Terwijl een SiteConnection dient om Sites in ruime zin aaneen te koppelen, niet enkel twee StopPlaces maar bv ook een StopPlace aan een PointOfInterest (bv StopPlace Centraal Station aan POI Grote Markt Brussel.) In praktijk zullen Connections en SiteConnections meestal wel samenvallen als het over ScheduledStopPoints en StopPlaces gaat.</a:t>
            </a:r>
          </a:p>
          <a:p>
            <a:r>
              <a:rPr lang="nl-NL" sz="1100" b="0" i="0" u="none" strike="noStrike" cap="none">
                <a:solidFill>
                  <a:srgbClr val="000000"/>
                </a:solidFill>
                <a:effectLst/>
                <a:latin typeface="Arial"/>
                <a:ea typeface="Arial"/>
                <a:cs typeface="Arial"/>
                <a:sym typeface="Arial"/>
              </a:rPr>
              <a:t>Interchanges zijn overstappen tussen verschillende diensten, bv tussen twee ServiceJourneys. Bv dat je in eenzelfde ScheduledStopPoint kan overstappen van de ene Lijn op de andere. Bv in Beekkant kan je overstappen van metroLijn 5 op metrolijn 6.</a:t>
            </a:r>
          </a:p>
          <a:p>
            <a:pPr marL="0" lvl="0" indent="0" algn="l" rtl="0">
              <a:lnSpc>
                <a:spcPct val="115000"/>
              </a:lnSpc>
              <a:spcBef>
                <a:spcPts val="0"/>
              </a:spcBef>
              <a:spcAft>
                <a:spcPts val="1000"/>
              </a:spcAft>
              <a:buNone/>
            </a:pPr>
            <a:endParaRPr/>
          </a:p>
        </p:txBody>
      </p:sp>
    </p:spTree>
    <p:extLst>
      <p:ext uri="{BB962C8B-B14F-4D97-AF65-F5344CB8AC3E}">
        <p14:creationId xmlns:p14="http://schemas.microsoft.com/office/powerpoint/2010/main" val="35483374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bb1169de16_0_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bb1169de16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Wat het klassendiagram en dus ook deze objectdiagrammen niet dekken:</a:t>
            </a:r>
          </a:p>
          <a:p>
            <a:pPr lvl="1"/>
            <a:r>
              <a:rPr lang="nl-NL" sz="1100" b="0" i="0" u="none" strike="noStrike" cap="none">
                <a:solidFill>
                  <a:srgbClr val="000000"/>
                </a:solidFill>
                <a:effectLst/>
                <a:latin typeface="Arial"/>
                <a:ea typeface="Arial"/>
                <a:cs typeface="Arial"/>
                <a:sym typeface="Arial"/>
              </a:rPr>
              <a:t>Toegankelijkheid.</a:t>
            </a:r>
          </a:p>
          <a:p>
            <a:pPr lvl="1"/>
            <a:r>
              <a:rPr lang="nl-NL" sz="1100" b="0" i="0" u="none" strike="noStrike" cap="none">
                <a:solidFill>
                  <a:srgbClr val="000000"/>
                </a:solidFill>
                <a:effectLst/>
                <a:latin typeface="Arial"/>
                <a:ea typeface="Arial"/>
                <a:cs typeface="Arial"/>
                <a:sym typeface="Arial"/>
              </a:rPr>
              <a:t>Connecties.</a:t>
            </a:r>
          </a:p>
          <a:p>
            <a:r>
              <a:rPr lang="nl-NL" sz="1100" b="0" i="0" u="none" strike="noStrike" cap="none">
                <a:solidFill>
                  <a:srgbClr val="000000"/>
                </a:solidFill>
                <a:effectLst/>
                <a:latin typeface="Arial"/>
                <a:ea typeface="Arial"/>
                <a:cs typeface="Arial"/>
                <a:sym typeface="Arial"/>
              </a:rPr>
              <a:t>Beide komen later nog aan bod. Misschien wel interessant om al iets te weten ivm connecties:</a:t>
            </a:r>
          </a:p>
          <a:p>
            <a:pPr lvl="1"/>
            <a:r>
              <a:rPr lang="nl-NL" sz="1100" b="0" i="0" u="none" strike="noStrike" cap="none">
                <a:solidFill>
                  <a:srgbClr val="000000"/>
                </a:solidFill>
                <a:effectLst/>
                <a:latin typeface="Arial"/>
                <a:ea typeface="Arial"/>
                <a:cs typeface="Arial"/>
                <a:sym typeface="Arial"/>
              </a:rPr>
              <a:t>Er bestaan in dat verband eigenlijk 3 concepten:</a:t>
            </a:r>
          </a:p>
          <a:p>
            <a:pPr lvl="2"/>
            <a:r>
              <a:rPr lang="nl-NL" sz="1100" b="0" i="0" u="none" strike="noStrike" cap="none">
                <a:solidFill>
                  <a:srgbClr val="000000"/>
                </a:solidFill>
                <a:effectLst/>
                <a:latin typeface="Arial"/>
                <a:ea typeface="Arial"/>
                <a:cs typeface="Arial"/>
                <a:sym typeface="Arial"/>
              </a:rPr>
              <a:t>Connection (subklasse van Transfer)</a:t>
            </a:r>
          </a:p>
          <a:p>
            <a:pPr lvl="2"/>
            <a:r>
              <a:rPr lang="nl-NL" sz="1100" b="0" i="0" u="none" strike="noStrike" cap="none">
                <a:solidFill>
                  <a:srgbClr val="000000"/>
                </a:solidFill>
                <a:effectLst/>
                <a:latin typeface="Arial"/>
                <a:ea typeface="Arial"/>
                <a:cs typeface="Arial"/>
                <a:sym typeface="Arial"/>
              </a:rPr>
              <a:t>SiteConnection (subklasse van Transfer)</a:t>
            </a:r>
          </a:p>
          <a:p>
            <a:pPr lvl="2"/>
            <a:r>
              <a:rPr lang="nl-NL" sz="1100" b="0" i="0" u="none" strike="noStrike" cap="none">
                <a:solidFill>
                  <a:srgbClr val="000000"/>
                </a:solidFill>
                <a:effectLst/>
                <a:latin typeface="Arial"/>
                <a:ea typeface="Arial"/>
                <a:cs typeface="Arial"/>
                <a:sym typeface="Arial"/>
              </a:rPr>
              <a:t>Interchange</a:t>
            </a:r>
          </a:p>
          <a:p>
            <a:r>
              <a:rPr lang="nl-NL" sz="1100" b="0" i="0" u="none" strike="noStrike" cap="none">
                <a:solidFill>
                  <a:srgbClr val="000000"/>
                </a:solidFill>
                <a:effectLst/>
                <a:latin typeface="Arial"/>
                <a:ea typeface="Arial"/>
                <a:cs typeface="Arial"/>
                <a:sym typeface="Arial"/>
              </a:rPr>
              <a:t>Waarbij Connection aangeeft dat je tussen twee ScheduledStoppoints kan overstappen en hoe lang dat duurt. Bv dat je vh ScheduledStopPoint Brussel-Centraal naar het ScheduledStopPoint Centraal Station kan in principe. Het gaat dus over mogelijke connecties in het toplogische transportnetwerk.</a:t>
            </a:r>
          </a:p>
          <a:p>
            <a:r>
              <a:rPr lang="nl-NL" sz="1100" b="0" i="0" u="none" strike="noStrike" cap="none">
                <a:solidFill>
                  <a:srgbClr val="000000"/>
                </a:solidFill>
                <a:effectLst/>
                <a:latin typeface="Arial"/>
                <a:ea typeface="Arial"/>
                <a:cs typeface="Arial"/>
                <a:sym typeface="Arial"/>
              </a:rPr>
              <a:t>Terwijl een SiteConnection dient om Sites in ruime zin aaneen te koppelen, niet enkel twee StopPlaces maar bv ook een StopPlace aan een PointOfInterest (bv StopPlace Centraal Station aan POI Grote Markt Brussel.) In praktijk zullen Connections en SiteConnections meestal wel samenvallen als het over ScheduledStopPoints en StopPlaces gaat.</a:t>
            </a:r>
          </a:p>
          <a:p>
            <a:r>
              <a:rPr lang="nl-NL" sz="1100" b="0" i="0" u="none" strike="noStrike" cap="none">
                <a:solidFill>
                  <a:srgbClr val="000000"/>
                </a:solidFill>
                <a:effectLst/>
                <a:latin typeface="Arial"/>
                <a:ea typeface="Arial"/>
                <a:cs typeface="Arial"/>
                <a:sym typeface="Arial"/>
              </a:rPr>
              <a:t>Interchanges zijn overstappen tussen verschillende diensten, bv tussen twee ServiceJourneys. Bv dat je in eenzelfde ScheduledStopPoint kan overstappen van de ene Lijn op de andere. Bv in Beekkant kan je overstappen van metroLijn 5 op metrolijn 6.</a:t>
            </a:r>
          </a:p>
          <a:p>
            <a:pPr marL="0" lvl="0" indent="0" algn="l" rtl="0">
              <a:lnSpc>
                <a:spcPct val="115000"/>
              </a:lnSpc>
              <a:spcBef>
                <a:spcPts val="0"/>
              </a:spcBef>
              <a:spcAft>
                <a:spcPts val="1000"/>
              </a:spcAft>
              <a:buNone/>
            </a:pPr>
            <a:endParaRPr/>
          </a:p>
        </p:txBody>
      </p:sp>
    </p:spTree>
    <p:extLst>
      <p:ext uri="{BB962C8B-B14F-4D97-AF65-F5344CB8AC3E}">
        <p14:creationId xmlns:p14="http://schemas.microsoft.com/office/powerpoint/2010/main" val="1531420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bb1169de16_0_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bb1169de16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nl-NL" sz="1100" b="0" i="0" u="none" strike="noStrike" cap="none">
                <a:solidFill>
                  <a:srgbClr val="000000"/>
                </a:solidFill>
                <a:effectLst/>
                <a:latin typeface="Arial"/>
                <a:ea typeface="Arial"/>
                <a:cs typeface="Arial"/>
                <a:sym typeface="Arial"/>
              </a:rPr>
              <a:t>Wat het klassendiagram en dus ook deze objectdiagrammen niet dekken:</a:t>
            </a:r>
          </a:p>
          <a:p>
            <a:pPr lvl="1"/>
            <a:r>
              <a:rPr lang="nl-NL" sz="1100" b="0" i="0" u="none" strike="noStrike" cap="none">
                <a:solidFill>
                  <a:srgbClr val="000000"/>
                </a:solidFill>
                <a:effectLst/>
                <a:latin typeface="Arial"/>
                <a:ea typeface="Arial"/>
                <a:cs typeface="Arial"/>
                <a:sym typeface="Arial"/>
              </a:rPr>
              <a:t>Toegankelijkheid.</a:t>
            </a:r>
          </a:p>
          <a:p>
            <a:pPr lvl="1"/>
            <a:r>
              <a:rPr lang="nl-NL" sz="1100" b="0" i="0" u="none" strike="noStrike" cap="none">
                <a:solidFill>
                  <a:srgbClr val="000000"/>
                </a:solidFill>
                <a:effectLst/>
                <a:latin typeface="Arial"/>
                <a:ea typeface="Arial"/>
                <a:cs typeface="Arial"/>
                <a:sym typeface="Arial"/>
              </a:rPr>
              <a:t>Connecties.</a:t>
            </a:r>
          </a:p>
          <a:p>
            <a:r>
              <a:rPr lang="nl-NL" sz="1100" b="0" i="0" u="none" strike="noStrike" cap="none">
                <a:solidFill>
                  <a:srgbClr val="000000"/>
                </a:solidFill>
                <a:effectLst/>
                <a:latin typeface="Arial"/>
                <a:ea typeface="Arial"/>
                <a:cs typeface="Arial"/>
                <a:sym typeface="Arial"/>
              </a:rPr>
              <a:t>Beide komen later nog aan bod. Misschien wel interessant om al iets te weten ivm connecties:</a:t>
            </a:r>
          </a:p>
          <a:p>
            <a:pPr lvl="1"/>
            <a:r>
              <a:rPr lang="nl-NL" sz="1100" b="0" i="0" u="none" strike="noStrike" cap="none">
                <a:solidFill>
                  <a:srgbClr val="000000"/>
                </a:solidFill>
                <a:effectLst/>
                <a:latin typeface="Arial"/>
                <a:ea typeface="Arial"/>
                <a:cs typeface="Arial"/>
                <a:sym typeface="Arial"/>
              </a:rPr>
              <a:t>Er bestaan in dat verband eigenlijk 3 concepten:</a:t>
            </a:r>
          </a:p>
          <a:p>
            <a:pPr lvl="2"/>
            <a:r>
              <a:rPr lang="nl-NL" sz="1100" b="0" i="0" u="none" strike="noStrike" cap="none">
                <a:solidFill>
                  <a:srgbClr val="000000"/>
                </a:solidFill>
                <a:effectLst/>
                <a:latin typeface="Arial"/>
                <a:ea typeface="Arial"/>
                <a:cs typeface="Arial"/>
                <a:sym typeface="Arial"/>
              </a:rPr>
              <a:t>Connection (subklasse van Transfer)</a:t>
            </a:r>
          </a:p>
          <a:p>
            <a:pPr lvl="2"/>
            <a:r>
              <a:rPr lang="nl-NL" sz="1100" b="0" i="0" u="none" strike="noStrike" cap="none">
                <a:solidFill>
                  <a:srgbClr val="000000"/>
                </a:solidFill>
                <a:effectLst/>
                <a:latin typeface="Arial"/>
                <a:ea typeface="Arial"/>
                <a:cs typeface="Arial"/>
                <a:sym typeface="Arial"/>
              </a:rPr>
              <a:t>SiteConnection (subklasse van Transfer)</a:t>
            </a:r>
          </a:p>
          <a:p>
            <a:pPr lvl="2"/>
            <a:r>
              <a:rPr lang="nl-NL" sz="1100" b="0" i="0" u="none" strike="noStrike" cap="none">
                <a:solidFill>
                  <a:srgbClr val="000000"/>
                </a:solidFill>
                <a:effectLst/>
                <a:latin typeface="Arial"/>
                <a:ea typeface="Arial"/>
                <a:cs typeface="Arial"/>
                <a:sym typeface="Arial"/>
              </a:rPr>
              <a:t>Interchange</a:t>
            </a:r>
          </a:p>
          <a:p>
            <a:r>
              <a:rPr lang="nl-NL" sz="1100" b="0" i="0" u="none" strike="noStrike" cap="none">
                <a:solidFill>
                  <a:srgbClr val="000000"/>
                </a:solidFill>
                <a:effectLst/>
                <a:latin typeface="Arial"/>
                <a:ea typeface="Arial"/>
                <a:cs typeface="Arial"/>
                <a:sym typeface="Arial"/>
              </a:rPr>
              <a:t>Waarbij Connection aangeeft dat je tussen twee ScheduledStoppoints kan overstappen en hoe lang dat duurt. Bv dat je vh ScheduledStopPoint Brussel-Centraal naar het ScheduledStopPoint Centraal Station kan in principe. Het gaat dus over mogelijke connecties in het toplogische transportnetwerk.</a:t>
            </a:r>
          </a:p>
          <a:p>
            <a:r>
              <a:rPr lang="nl-NL" sz="1100" b="0" i="0" u="none" strike="noStrike" cap="none">
                <a:solidFill>
                  <a:srgbClr val="000000"/>
                </a:solidFill>
                <a:effectLst/>
                <a:latin typeface="Arial"/>
                <a:ea typeface="Arial"/>
                <a:cs typeface="Arial"/>
                <a:sym typeface="Arial"/>
              </a:rPr>
              <a:t>Terwijl een SiteConnection dient om Sites in ruime zin aaneen te koppelen, niet enkel twee StopPlaces maar bv ook een StopPlace aan een PointOfInterest (bv StopPlace Centraal Station aan POI Grote Markt Brussel.) In praktijk zullen Connections en SiteConnections meestal wel samenvallen als het over ScheduledStopPoints en StopPlaces gaat.</a:t>
            </a:r>
          </a:p>
          <a:p>
            <a:r>
              <a:rPr lang="nl-NL" sz="1100" b="0" i="0" u="none" strike="noStrike" cap="none">
                <a:solidFill>
                  <a:srgbClr val="000000"/>
                </a:solidFill>
                <a:effectLst/>
                <a:latin typeface="Arial"/>
                <a:ea typeface="Arial"/>
                <a:cs typeface="Arial"/>
                <a:sym typeface="Arial"/>
              </a:rPr>
              <a:t>Interchanges zijn overstappen tussen verschillende diensten, bv tussen twee ServiceJourneys. Bv dat je in eenzelfde ScheduledStopPoint kan overstappen van de ene Lijn op de andere. Bv in Beekkant kan je overstappen van metroLijn 5 op metrolijn 6.</a:t>
            </a:r>
          </a:p>
          <a:p>
            <a:pPr marL="0" lvl="0" indent="0" algn="l" rtl="0">
              <a:lnSpc>
                <a:spcPct val="115000"/>
              </a:lnSpc>
              <a:spcBef>
                <a:spcPts val="0"/>
              </a:spcBef>
              <a:spcAft>
                <a:spcPts val="1000"/>
              </a:spcAft>
              <a:buNone/>
            </a:pPr>
            <a:endParaRPr/>
          </a:p>
        </p:txBody>
      </p:sp>
    </p:spTree>
    <p:extLst>
      <p:ext uri="{BB962C8B-B14F-4D97-AF65-F5344CB8AC3E}">
        <p14:creationId xmlns:p14="http://schemas.microsoft.com/office/powerpoint/2010/main" val="26764834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b3f5bc394a_0_10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6" name="Google Shape;466;gb3f5bc394a_0_10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nl"/>
              <a:t>Eveline</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b3f5bc394a_0_10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1" name="Google Shape;471;gb3f5bc394a_0_10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bb1169de16_0_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3" name="Google Shape;483;gbb1169de16_0_46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nl"/>
              <a:t>Eveline</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3f5bc394a_0_1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gb3f5bc394a_0_1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349940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bb1169de1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bb1169de1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b3f5bc394a_0_1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3" name="Google Shape;513;gb3f5bc394a_0_1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b3f5bc394a_0_1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7" name="Google Shape;547;gb3f5bc394a_0_1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b3f5bc394a_0_1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5" name="Google Shape;555;gb3f5bc394a_0_1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b3f5bc394a_0_1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9" name="Google Shape;569;gb3f5bc394a_0_13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nl"/>
              <a:t>Eveline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b3f5bc394a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gb3f5bc394a_0_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b3f5bc394a_0_1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gb3f5bc394a_0_1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b3f5bc394a_0_14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9" name="Google Shape;219;gb3f5bc394a_0_148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nl"/>
              <a:t>Eveline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b1eb6c1f35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b1eb6c1f3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bb1169de16_0_5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bb1169de16_0_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el 2">
  <p:cSld name="Titel 2">
    <p:spTree>
      <p:nvGrpSpPr>
        <p:cNvPr id="1" name="Shape 50"/>
        <p:cNvGrpSpPr/>
        <p:nvPr/>
      </p:nvGrpSpPr>
      <p:grpSpPr>
        <a:xfrm>
          <a:off x="0" y="0"/>
          <a:ext cx="0" cy="0"/>
          <a:chOff x="0" y="0"/>
          <a:chExt cx="0" cy="0"/>
        </a:xfrm>
      </p:grpSpPr>
      <p:pic>
        <p:nvPicPr>
          <p:cNvPr id="51" name="Google Shape;51;p13"/>
          <p:cNvPicPr preferRelativeResize="0"/>
          <p:nvPr/>
        </p:nvPicPr>
        <p:blipFill>
          <a:blip r:embed="rId2">
            <a:alphaModFix/>
          </a:blip>
          <a:stretch>
            <a:fillRect/>
          </a:stretch>
        </p:blipFill>
        <p:spPr>
          <a:xfrm>
            <a:off x="2862475" y="-15975"/>
            <a:ext cx="6281525" cy="3885926"/>
          </a:xfrm>
          <a:prstGeom prst="rect">
            <a:avLst/>
          </a:prstGeom>
          <a:noFill/>
          <a:ln>
            <a:noFill/>
          </a:ln>
        </p:spPr>
      </p:pic>
      <p:sp>
        <p:nvSpPr>
          <p:cNvPr id="52" name="Google Shape;52;p13"/>
          <p:cNvSpPr/>
          <p:nvPr/>
        </p:nvSpPr>
        <p:spPr>
          <a:xfrm>
            <a:off x="1" y="-15979"/>
            <a:ext cx="6334146" cy="5159484"/>
          </a:xfrm>
          <a:custGeom>
            <a:avLst/>
            <a:gdLst/>
            <a:ahLst/>
            <a:cxnLst/>
            <a:rect l="l" t="t" r="r" b="b"/>
            <a:pathLst>
              <a:path w="21600" h="21600" extrusionOk="0">
                <a:moveTo>
                  <a:pt x="0" y="0"/>
                </a:moveTo>
                <a:lnTo>
                  <a:pt x="15215" y="0"/>
                </a:lnTo>
                <a:lnTo>
                  <a:pt x="21600" y="21600"/>
                </a:lnTo>
                <a:lnTo>
                  <a:pt x="34" y="21600"/>
                </a:lnTo>
                <a:lnTo>
                  <a:pt x="0" y="0"/>
                </a:lnTo>
                <a:close/>
              </a:path>
            </a:pathLst>
          </a:custGeom>
          <a:solidFill>
            <a:schemeClr val="accent1"/>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600" b="0" i="0" u="none" strike="noStrike" cap="none">
              <a:solidFill>
                <a:schemeClr val="dk1"/>
              </a:solidFill>
              <a:latin typeface="Calibri"/>
              <a:ea typeface="Calibri"/>
              <a:cs typeface="Calibri"/>
              <a:sym typeface="Calibri"/>
            </a:endParaRPr>
          </a:p>
        </p:txBody>
      </p:sp>
      <p:pic>
        <p:nvPicPr>
          <p:cNvPr id="53" name="Google Shape;53;p13"/>
          <p:cNvPicPr preferRelativeResize="0"/>
          <p:nvPr/>
        </p:nvPicPr>
        <p:blipFill rotWithShape="1">
          <a:blip r:embed="rId3">
            <a:alphaModFix/>
          </a:blip>
          <a:srcRect/>
          <a:stretch/>
        </p:blipFill>
        <p:spPr>
          <a:xfrm>
            <a:off x="646314" y="519521"/>
            <a:ext cx="1347591" cy="550863"/>
          </a:xfrm>
          <a:prstGeom prst="rect">
            <a:avLst/>
          </a:prstGeom>
          <a:noFill/>
          <a:ln>
            <a:noFill/>
          </a:ln>
        </p:spPr>
      </p:pic>
      <p:sp>
        <p:nvSpPr>
          <p:cNvPr id="54" name="Google Shape;54;p13"/>
          <p:cNvSpPr txBox="1">
            <a:spLocks noGrp="1"/>
          </p:cNvSpPr>
          <p:nvPr>
            <p:ph type="subTitle" idx="1"/>
          </p:nvPr>
        </p:nvSpPr>
        <p:spPr>
          <a:xfrm>
            <a:off x="646330" y="3274425"/>
            <a:ext cx="4702500" cy="834300"/>
          </a:xfrm>
          <a:prstGeom prst="rect">
            <a:avLst/>
          </a:prstGeom>
          <a:noFill/>
          <a:ln>
            <a:noFill/>
          </a:ln>
        </p:spPr>
        <p:txBody>
          <a:bodyPr spcFirstLastPara="1" wrap="square" lIns="79125" tIns="39550" rIns="79125" bIns="39550" anchor="t" anchorCtr="0">
            <a:noAutofit/>
          </a:bodyPr>
          <a:lstStyle>
            <a:lvl1pPr lvl="0" algn="l" rtl="0">
              <a:lnSpc>
                <a:spcPct val="100000"/>
              </a:lnSpc>
              <a:spcBef>
                <a:spcPts val="600"/>
              </a:spcBef>
              <a:spcAft>
                <a:spcPts val="0"/>
              </a:spcAft>
              <a:buSzPts val="2100"/>
              <a:buNone/>
              <a:defRPr sz="2100">
                <a:solidFill>
                  <a:schemeClr val="dk2"/>
                </a:solidFill>
                <a:latin typeface="Arial"/>
                <a:ea typeface="Arial"/>
                <a:cs typeface="Arial"/>
                <a:sym typeface="Arial"/>
              </a:defRPr>
            </a:lvl1pPr>
            <a:lvl2pPr lvl="1" algn="ctr" rtl="0">
              <a:lnSpc>
                <a:spcPct val="100000"/>
              </a:lnSpc>
              <a:spcBef>
                <a:spcPts val="600"/>
              </a:spcBef>
              <a:spcAft>
                <a:spcPts val="0"/>
              </a:spcAft>
              <a:buClr>
                <a:schemeClr val="dk1"/>
              </a:buClr>
              <a:buSzPts val="1700"/>
              <a:buNone/>
              <a:defRPr sz="1700"/>
            </a:lvl2pPr>
            <a:lvl3pPr lvl="2" algn="ctr" rtl="0">
              <a:lnSpc>
                <a:spcPct val="100000"/>
              </a:lnSpc>
              <a:spcBef>
                <a:spcPts val="600"/>
              </a:spcBef>
              <a:spcAft>
                <a:spcPts val="0"/>
              </a:spcAft>
              <a:buClr>
                <a:schemeClr val="dk1"/>
              </a:buClr>
              <a:buSzPts val="1600"/>
              <a:buNone/>
              <a:defRPr sz="1600"/>
            </a:lvl3pPr>
            <a:lvl4pPr lvl="3" algn="ctr" rtl="0">
              <a:lnSpc>
                <a:spcPct val="100000"/>
              </a:lnSpc>
              <a:spcBef>
                <a:spcPts val="600"/>
              </a:spcBef>
              <a:spcAft>
                <a:spcPts val="0"/>
              </a:spcAft>
              <a:buClr>
                <a:schemeClr val="dk1"/>
              </a:buClr>
              <a:buSzPts val="1400"/>
              <a:buNone/>
              <a:defRPr sz="1400"/>
            </a:lvl4pPr>
            <a:lvl5pPr lvl="4" algn="ctr" rtl="0">
              <a:lnSpc>
                <a:spcPct val="100000"/>
              </a:lnSpc>
              <a:spcBef>
                <a:spcPts val="600"/>
              </a:spcBef>
              <a:spcAft>
                <a:spcPts val="0"/>
              </a:spcAft>
              <a:buClr>
                <a:schemeClr val="dk1"/>
              </a:buClr>
              <a:buSzPts val="1400"/>
              <a:buNone/>
              <a:defRPr sz="1400"/>
            </a:lvl5pPr>
            <a:lvl6pPr lvl="5" algn="ctr" rtl="0">
              <a:lnSpc>
                <a:spcPct val="90000"/>
              </a:lnSpc>
              <a:spcBef>
                <a:spcPts val="400"/>
              </a:spcBef>
              <a:spcAft>
                <a:spcPts val="0"/>
              </a:spcAft>
              <a:buClr>
                <a:schemeClr val="dk1"/>
              </a:buClr>
              <a:buSzPts val="1400"/>
              <a:buNone/>
              <a:defRPr sz="1400"/>
            </a:lvl6pPr>
            <a:lvl7pPr lvl="6" algn="ctr" rtl="0">
              <a:lnSpc>
                <a:spcPct val="90000"/>
              </a:lnSpc>
              <a:spcBef>
                <a:spcPts val="1600"/>
              </a:spcBef>
              <a:spcAft>
                <a:spcPts val="0"/>
              </a:spcAft>
              <a:buClr>
                <a:schemeClr val="dk1"/>
              </a:buClr>
              <a:buSzPts val="1400"/>
              <a:buNone/>
              <a:defRPr sz="1400"/>
            </a:lvl7pPr>
            <a:lvl8pPr lvl="7" algn="ctr" rtl="0">
              <a:lnSpc>
                <a:spcPct val="90000"/>
              </a:lnSpc>
              <a:spcBef>
                <a:spcPts val="1600"/>
              </a:spcBef>
              <a:spcAft>
                <a:spcPts val="0"/>
              </a:spcAft>
              <a:buClr>
                <a:schemeClr val="dk1"/>
              </a:buClr>
              <a:buSzPts val="1400"/>
              <a:buNone/>
              <a:defRPr sz="1400"/>
            </a:lvl8pPr>
            <a:lvl9pPr lvl="8" algn="ctr" rtl="0">
              <a:lnSpc>
                <a:spcPct val="90000"/>
              </a:lnSpc>
              <a:spcBef>
                <a:spcPts val="1600"/>
              </a:spcBef>
              <a:spcAft>
                <a:spcPts val="1600"/>
              </a:spcAft>
              <a:buClr>
                <a:schemeClr val="dk1"/>
              </a:buClr>
              <a:buSzPts val="1400"/>
              <a:buNone/>
              <a:defRPr sz="1400"/>
            </a:lvl9pPr>
          </a:lstStyle>
          <a:p>
            <a:endParaRPr/>
          </a:p>
        </p:txBody>
      </p:sp>
      <p:sp>
        <p:nvSpPr>
          <p:cNvPr id="55" name="Google Shape;55;p13"/>
          <p:cNvSpPr txBox="1">
            <a:spLocks noGrp="1"/>
          </p:cNvSpPr>
          <p:nvPr>
            <p:ph type="title"/>
          </p:nvPr>
        </p:nvSpPr>
        <p:spPr>
          <a:xfrm>
            <a:off x="646329" y="1178314"/>
            <a:ext cx="3910500" cy="2096100"/>
          </a:xfrm>
          <a:prstGeom prst="rect">
            <a:avLst/>
          </a:prstGeom>
          <a:noFill/>
          <a:ln>
            <a:noFill/>
          </a:ln>
        </p:spPr>
        <p:txBody>
          <a:bodyPr spcFirstLastPara="1" wrap="square" lIns="79125" tIns="39550" rIns="79125" bIns="39550" anchor="b" anchorCtr="0">
            <a:noAutofit/>
          </a:bodyPr>
          <a:lstStyle>
            <a:lvl1pPr lvl="0" algn="l" rtl="0">
              <a:lnSpc>
                <a:spcPct val="90000"/>
              </a:lnSpc>
              <a:spcBef>
                <a:spcPts val="0"/>
              </a:spcBef>
              <a:spcAft>
                <a:spcPts val="0"/>
              </a:spcAft>
              <a:buClr>
                <a:schemeClr val="dk1"/>
              </a:buClr>
              <a:buSzPts val="3100"/>
              <a:buFont typeface="Arial"/>
              <a:buNone/>
              <a:defRPr sz="3100">
                <a:solidFill>
                  <a:schemeClr val="dk1"/>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56" name="Google Shape;56;p13"/>
          <p:cNvPicPr preferRelativeResize="0"/>
          <p:nvPr/>
        </p:nvPicPr>
        <p:blipFill rotWithShape="1">
          <a:blip r:embed="rId4">
            <a:alphaModFix/>
          </a:blip>
          <a:srcRect/>
          <a:stretch/>
        </p:blipFill>
        <p:spPr>
          <a:xfrm>
            <a:off x="6552173" y="4372500"/>
            <a:ext cx="1056115" cy="29717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Leeg">
  <p:cSld name="2_Leeg">
    <p:spTree>
      <p:nvGrpSpPr>
        <p:cNvPr id="1" name="Shape 57"/>
        <p:cNvGrpSpPr/>
        <p:nvPr/>
      </p:nvGrpSpPr>
      <p:grpSpPr>
        <a:xfrm>
          <a:off x="0" y="0"/>
          <a:ext cx="0" cy="0"/>
          <a:chOff x="0" y="0"/>
          <a:chExt cx="0" cy="0"/>
        </a:xfrm>
      </p:grpSpPr>
      <p:sp>
        <p:nvSpPr>
          <p:cNvPr id="58" name="Google Shape;58;p14"/>
          <p:cNvSpPr txBox="1">
            <a:spLocks noGrp="1"/>
          </p:cNvSpPr>
          <p:nvPr>
            <p:ph type="sldNum" idx="12"/>
          </p:nvPr>
        </p:nvSpPr>
        <p:spPr>
          <a:xfrm>
            <a:off x="6876014" y="4752000"/>
            <a:ext cx="21417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9pPr>
          </a:lstStyle>
          <a:p>
            <a:pPr marL="0" lvl="0" indent="0" algn="r" rtl="0">
              <a:spcBef>
                <a:spcPts val="0"/>
              </a:spcBef>
              <a:spcAft>
                <a:spcPts val="0"/>
              </a:spcAft>
              <a:buNone/>
            </a:pPr>
            <a:r>
              <a:rPr lang="nl"/>
              <a:t>26/03/17 </a:t>
            </a:r>
            <a:r>
              <a:rPr lang="nl" b="1"/>
              <a:t>│</a:t>
            </a:r>
            <a:fld id="{00000000-1234-1234-1234-123412341234}" type="slidenum">
              <a:rPr lang="nl"/>
              <a:t>‹#›</a:t>
            </a:fld>
            <a:endParaRPr/>
          </a:p>
        </p:txBody>
      </p:sp>
      <p:sp>
        <p:nvSpPr>
          <p:cNvPr id="59" name="Google Shape;59;p14"/>
          <p:cNvSpPr txBox="1">
            <a:spLocks noGrp="1"/>
          </p:cNvSpPr>
          <p:nvPr>
            <p:ph type="title"/>
          </p:nvPr>
        </p:nvSpPr>
        <p:spPr>
          <a:xfrm>
            <a:off x="457800" y="262200"/>
            <a:ext cx="7416000" cy="837000"/>
          </a:xfrm>
          <a:prstGeom prst="rect">
            <a:avLst/>
          </a:prstGeom>
          <a:noFill/>
          <a:ln>
            <a:noFill/>
          </a:ln>
        </p:spPr>
        <p:txBody>
          <a:bodyPr spcFirstLastPara="1" wrap="square" lIns="91425" tIns="91425" rIns="91425" bIns="91425" anchor="t" anchorCtr="0">
            <a:noAutofit/>
          </a:bodyPr>
          <a:lstStyle>
            <a:lvl1pPr marR="0" lvl="0" algn="l" rtl="0">
              <a:lnSpc>
                <a:spcPct val="102702"/>
              </a:lnSpc>
              <a:spcBef>
                <a:spcPts val="0"/>
              </a:spcBef>
              <a:spcAft>
                <a:spcPts val="0"/>
              </a:spcAft>
              <a:buClr>
                <a:schemeClr val="dk1"/>
              </a:buClr>
              <a:buSzPts val="3700"/>
              <a:buNone/>
              <a:defRPr sz="3700" i="0" u="none" strike="noStrike" cap="none">
                <a:solidFill>
                  <a:schemeClr val="dk1"/>
                </a:solidFill>
              </a:defRPr>
            </a:lvl1pPr>
            <a:lvl2pPr lvl="1" algn="l" rtl="0">
              <a:lnSpc>
                <a:spcPct val="100000"/>
              </a:lnSpc>
              <a:spcBef>
                <a:spcPts val="0"/>
              </a:spcBef>
              <a:spcAft>
                <a:spcPts val="0"/>
              </a:spcAft>
              <a:buSzPts val="1400"/>
              <a:buNone/>
              <a:defRPr sz="1800"/>
            </a:lvl2pPr>
            <a:lvl3pPr lvl="2" algn="l" rtl="0">
              <a:lnSpc>
                <a:spcPct val="100000"/>
              </a:lnSpc>
              <a:spcBef>
                <a:spcPts val="0"/>
              </a:spcBef>
              <a:spcAft>
                <a:spcPts val="0"/>
              </a:spcAft>
              <a:buSzPts val="1400"/>
              <a:buNone/>
              <a:defRPr sz="1800"/>
            </a:lvl3pPr>
            <a:lvl4pPr lvl="3" algn="l" rtl="0">
              <a:lnSpc>
                <a:spcPct val="100000"/>
              </a:lnSpc>
              <a:spcBef>
                <a:spcPts val="0"/>
              </a:spcBef>
              <a:spcAft>
                <a:spcPts val="0"/>
              </a:spcAft>
              <a:buSzPts val="1400"/>
              <a:buNone/>
              <a:defRPr sz="1800"/>
            </a:lvl4pPr>
            <a:lvl5pPr lvl="4" algn="l" rtl="0">
              <a:lnSpc>
                <a:spcPct val="100000"/>
              </a:lnSpc>
              <a:spcBef>
                <a:spcPts val="0"/>
              </a:spcBef>
              <a:spcAft>
                <a:spcPts val="0"/>
              </a:spcAft>
              <a:buSzPts val="1400"/>
              <a:buNone/>
              <a:defRPr sz="1800"/>
            </a:lvl5pPr>
            <a:lvl6pPr lvl="5" algn="l" rtl="0">
              <a:lnSpc>
                <a:spcPct val="100000"/>
              </a:lnSpc>
              <a:spcBef>
                <a:spcPts val="0"/>
              </a:spcBef>
              <a:spcAft>
                <a:spcPts val="0"/>
              </a:spcAft>
              <a:buSzPts val="1400"/>
              <a:buNone/>
              <a:defRPr sz="1800"/>
            </a:lvl6pPr>
            <a:lvl7pPr lvl="6" algn="l" rtl="0">
              <a:lnSpc>
                <a:spcPct val="100000"/>
              </a:lnSpc>
              <a:spcBef>
                <a:spcPts val="0"/>
              </a:spcBef>
              <a:spcAft>
                <a:spcPts val="0"/>
              </a:spcAft>
              <a:buSzPts val="1400"/>
              <a:buNone/>
              <a:defRPr sz="1800"/>
            </a:lvl7pPr>
            <a:lvl8pPr lvl="7" algn="l" rtl="0">
              <a:lnSpc>
                <a:spcPct val="100000"/>
              </a:lnSpc>
              <a:spcBef>
                <a:spcPts val="0"/>
              </a:spcBef>
              <a:spcAft>
                <a:spcPts val="0"/>
              </a:spcAft>
              <a:buSzPts val="1400"/>
              <a:buNone/>
              <a:defRPr sz="1800"/>
            </a:lvl8pPr>
            <a:lvl9pPr lvl="8" algn="l" rtl="0">
              <a:lnSpc>
                <a:spcPct val="100000"/>
              </a:lnSpc>
              <a:spcBef>
                <a:spcPts val="0"/>
              </a:spcBef>
              <a:spcAft>
                <a:spcPts val="0"/>
              </a:spcAft>
              <a:buSzPts val="1400"/>
              <a:buNone/>
              <a:defRPr sz="1800"/>
            </a:lvl9pPr>
          </a:lstStyle>
          <a:p>
            <a:endParaRPr/>
          </a:p>
        </p:txBody>
      </p:sp>
      <p:sp>
        <p:nvSpPr>
          <p:cNvPr id="60" name="Google Shape;60;p14"/>
          <p:cNvSpPr txBox="1">
            <a:spLocks noGrp="1"/>
          </p:cNvSpPr>
          <p:nvPr>
            <p:ph type="body" idx="1"/>
          </p:nvPr>
        </p:nvSpPr>
        <p:spPr>
          <a:xfrm>
            <a:off x="540000" y="1436400"/>
            <a:ext cx="8064000" cy="2754000"/>
          </a:xfrm>
          <a:prstGeom prst="rect">
            <a:avLst/>
          </a:prstGeom>
          <a:noFill/>
          <a:ln>
            <a:noFill/>
          </a:ln>
        </p:spPr>
        <p:txBody>
          <a:bodyPr spcFirstLastPara="1" wrap="square" lIns="91425" tIns="91425" rIns="91425" bIns="91425" anchor="t" anchorCtr="0">
            <a:noAutofit/>
          </a:bodyPr>
          <a:lstStyle>
            <a:lvl1pPr marL="457200" marR="0" lvl="0" indent="-355600" algn="l" rtl="0">
              <a:lnSpc>
                <a:spcPct val="90000"/>
              </a:lnSpc>
              <a:spcBef>
                <a:spcPts val="300"/>
              </a:spcBef>
              <a:spcAft>
                <a:spcPts val="0"/>
              </a:spcAft>
              <a:buClr>
                <a:schemeClr val="dk1"/>
              </a:buClr>
              <a:buSzPts val="2000"/>
              <a:buChar char="•"/>
              <a:defRPr sz="2200" i="0" u="none" strike="noStrike" cap="none">
                <a:solidFill>
                  <a:schemeClr val="dk1"/>
                </a:solidFill>
              </a:defRPr>
            </a:lvl1pPr>
            <a:lvl2pPr marL="914400" marR="0" lvl="1" indent="-336550" algn="l" rtl="0">
              <a:lnSpc>
                <a:spcPct val="90000"/>
              </a:lnSpc>
              <a:spcBef>
                <a:spcPts val="300"/>
              </a:spcBef>
              <a:spcAft>
                <a:spcPts val="0"/>
              </a:spcAft>
              <a:buClr>
                <a:srgbClr val="7F7F7F"/>
              </a:buClr>
              <a:buSzPts val="1700"/>
              <a:buChar char="•"/>
              <a:defRPr sz="2200" i="0" u="none" strike="noStrike" cap="none">
                <a:solidFill>
                  <a:srgbClr val="7F7F7F"/>
                </a:solidFill>
              </a:defRPr>
            </a:lvl2pPr>
            <a:lvl3pPr marL="1371600" marR="0" lvl="2" indent="-336550" algn="l" rtl="0">
              <a:lnSpc>
                <a:spcPct val="90000"/>
              </a:lnSpc>
              <a:spcBef>
                <a:spcPts val="300"/>
              </a:spcBef>
              <a:spcAft>
                <a:spcPts val="0"/>
              </a:spcAft>
              <a:buClr>
                <a:schemeClr val="dk1"/>
              </a:buClr>
              <a:buSzPts val="1700"/>
              <a:buChar char="•"/>
              <a:defRPr sz="2000" i="0" u="none" strike="noStrike" cap="none">
                <a:solidFill>
                  <a:schemeClr val="dk1"/>
                </a:solidFill>
              </a:defRPr>
            </a:lvl3pPr>
            <a:lvl4pPr marL="1828800" marR="0" lvl="3" indent="-323850" algn="l" rtl="0">
              <a:lnSpc>
                <a:spcPct val="90000"/>
              </a:lnSpc>
              <a:spcBef>
                <a:spcPts val="300"/>
              </a:spcBef>
              <a:spcAft>
                <a:spcPts val="0"/>
              </a:spcAft>
              <a:buClr>
                <a:schemeClr val="dk1"/>
              </a:buClr>
              <a:buSzPts val="1500"/>
              <a:buChar char="•"/>
              <a:defRPr sz="2000" i="0" u="none" strike="noStrike" cap="none">
                <a:solidFill>
                  <a:schemeClr val="dk1"/>
                </a:solidFill>
              </a:defRPr>
            </a:lvl4pPr>
            <a:lvl5pPr marL="2286000" marR="0" lvl="4" indent="-342900" algn="l" rtl="0">
              <a:lnSpc>
                <a:spcPct val="90000"/>
              </a:lnSpc>
              <a:spcBef>
                <a:spcPts val="300"/>
              </a:spcBef>
              <a:spcAft>
                <a:spcPts val="0"/>
              </a:spcAft>
              <a:buClr>
                <a:schemeClr val="dk1"/>
              </a:buClr>
              <a:buSzPts val="1800"/>
              <a:buChar char="•"/>
              <a:defRPr sz="2000" i="0" u="none" strike="noStrike" cap="none">
                <a:solidFill>
                  <a:schemeClr val="dk1"/>
                </a:solidFill>
              </a:defRPr>
            </a:lvl5pPr>
            <a:lvl6pPr marL="2743200" marR="0" lvl="5" indent="-342900" algn="l" rtl="0">
              <a:lnSpc>
                <a:spcPct val="90000"/>
              </a:lnSpc>
              <a:spcBef>
                <a:spcPts val="500"/>
              </a:spcBef>
              <a:spcAft>
                <a:spcPts val="0"/>
              </a:spcAft>
              <a:buClr>
                <a:schemeClr val="dk1"/>
              </a:buClr>
              <a:buSzPts val="1800"/>
              <a:buChar char="•"/>
              <a:defRPr sz="1800" i="0" u="none" strike="noStrike" cap="none">
                <a:solidFill>
                  <a:schemeClr val="dk1"/>
                </a:solidFill>
              </a:defRPr>
            </a:lvl6pPr>
            <a:lvl7pPr marL="3200400" marR="0" lvl="6" indent="-342900" algn="l" rtl="0">
              <a:lnSpc>
                <a:spcPct val="90000"/>
              </a:lnSpc>
              <a:spcBef>
                <a:spcPts val="500"/>
              </a:spcBef>
              <a:spcAft>
                <a:spcPts val="0"/>
              </a:spcAft>
              <a:buClr>
                <a:schemeClr val="dk1"/>
              </a:buClr>
              <a:buSzPts val="1800"/>
              <a:buChar char="•"/>
              <a:defRPr sz="1800" i="0" u="none" strike="noStrike" cap="none">
                <a:solidFill>
                  <a:schemeClr val="dk1"/>
                </a:solidFill>
              </a:defRPr>
            </a:lvl7pPr>
            <a:lvl8pPr marL="3657600" marR="0" lvl="7" indent="-342900" algn="l" rtl="0">
              <a:lnSpc>
                <a:spcPct val="90000"/>
              </a:lnSpc>
              <a:spcBef>
                <a:spcPts val="500"/>
              </a:spcBef>
              <a:spcAft>
                <a:spcPts val="0"/>
              </a:spcAft>
              <a:buClr>
                <a:schemeClr val="dk1"/>
              </a:buClr>
              <a:buSzPts val="1800"/>
              <a:buChar char="•"/>
              <a:defRPr sz="1800" i="0" u="none" strike="noStrike" cap="none">
                <a:solidFill>
                  <a:schemeClr val="dk1"/>
                </a:solidFill>
              </a:defRPr>
            </a:lvl8pPr>
            <a:lvl9pPr marL="4114800" marR="0" lvl="8" indent="-342900" algn="l" rtl="0">
              <a:lnSpc>
                <a:spcPct val="90000"/>
              </a:lnSpc>
              <a:spcBef>
                <a:spcPts val="500"/>
              </a:spcBef>
              <a:spcAft>
                <a:spcPts val="0"/>
              </a:spcAft>
              <a:buClr>
                <a:schemeClr val="dk1"/>
              </a:buClr>
              <a:buSzPts val="1800"/>
              <a:buChar char="•"/>
              <a:defRPr sz="1800" i="0" u="none" strike="noStrike" cap="none">
                <a:solidFill>
                  <a:schemeClr val="dk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Leeg 1">
  <p:cSld name="Leeg_1">
    <p:spTree>
      <p:nvGrpSpPr>
        <p:cNvPr id="1" name="Shape 61"/>
        <p:cNvGrpSpPr/>
        <p:nvPr/>
      </p:nvGrpSpPr>
      <p:grpSpPr>
        <a:xfrm>
          <a:off x="0" y="0"/>
          <a:ext cx="0" cy="0"/>
          <a:chOff x="0" y="0"/>
          <a:chExt cx="0" cy="0"/>
        </a:xfrm>
      </p:grpSpPr>
      <p:sp>
        <p:nvSpPr>
          <p:cNvPr id="62" name="Google Shape;62;p15"/>
          <p:cNvSpPr txBox="1">
            <a:spLocks noGrp="1"/>
          </p:cNvSpPr>
          <p:nvPr>
            <p:ph type="sldNum" idx="12"/>
          </p:nvPr>
        </p:nvSpPr>
        <p:spPr>
          <a:xfrm>
            <a:off x="6876014" y="4752000"/>
            <a:ext cx="21417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7F7F7F"/>
                </a:solidFill>
                <a:latin typeface="Arial"/>
                <a:ea typeface="Arial"/>
                <a:cs typeface="Arial"/>
                <a:sym typeface="Arial"/>
              </a:defRPr>
            </a:lvl9pPr>
          </a:lstStyle>
          <a:p>
            <a:pPr marL="0" lvl="0" indent="0" algn="r" rtl="0">
              <a:spcBef>
                <a:spcPts val="0"/>
              </a:spcBef>
              <a:spcAft>
                <a:spcPts val="0"/>
              </a:spcAft>
              <a:buNone/>
            </a:pPr>
            <a:r>
              <a:rPr lang="nl"/>
              <a:t>26/03/17 </a:t>
            </a:r>
            <a:r>
              <a:rPr lang="nl" b="1"/>
              <a:t>│</a:t>
            </a:r>
            <a:fld id="{00000000-1234-1234-1234-123412341234}" type="slidenum">
              <a:rPr lang="nl"/>
              <a:t>‹#›</a:t>
            </a:fld>
            <a:endParaRPr/>
          </a:p>
        </p:txBody>
      </p:sp>
      <p:sp>
        <p:nvSpPr>
          <p:cNvPr id="63" name="Google Shape;63;p15"/>
          <p:cNvSpPr txBox="1">
            <a:spLocks noGrp="1"/>
          </p:cNvSpPr>
          <p:nvPr>
            <p:ph type="title"/>
          </p:nvPr>
        </p:nvSpPr>
        <p:spPr>
          <a:xfrm>
            <a:off x="457800" y="262200"/>
            <a:ext cx="7416000" cy="837000"/>
          </a:xfrm>
          <a:prstGeom prst="rect">
            <a:avLst/>
          </a:prstGeom>
          <a:noFill/>
          <a:ln>
            <a:noFill/>
          </a:ln>
        </p:spPr>
        <p:txBody>
          <a:bodyPr spcFirstLastPara="1" wrap="square" lIns="91425" tIns="91425" rIns="91425" bIns="91425" anchor="t" anchorCtr="0">
            <a:noAutofit/>
          </a:bodyPr>
          <a:lstStyle>
            <a:lvl1pPr marR="0" lvl="0" algn="l" rtl="0">
              <a:lnSpc>
                <a:spcPct val="102702"/>
              </a:lnSpc>
              <a:spcBef>
                <a:spcPts val="0"/>
              </a:spcBef>
              <a:spcAft>
                <a:spcPts val="0"/>
              </a:spcAft>
              <a:buClr>
                <a:schemeClr val="dk1"/>
              </a:buClr>
              <a:buSzPts val="3700"/>
              <a:buNone/>
              <a:defRPr sz="3700" i="0" u="none" strike="noStrike" cap="none">
                <a:solidFill>
                  <a:schemeClr val="dk1"/>
                </a:solidFill>
              </a:defRPr>
            </a:lvl1pPr>
            <a:lvl2pPr lvl="1" algn="l" rtl="0">
              <a:lnSpc>
                <a:spcPct val="100000"/>
              </a:lnSpc>
              <a:spcBef>
                <a:spcPts val="0"/>
              </a:spcBef>
              <a:spcAft>
                <a:spcPts val="0"/>
              </a:spcAft>
              <a:buSzPts val="1400"/>
              <a:buNone/>
              <a:defRPr sz="1800"/>
            </a:lvl2pPr>
            <a:lvl3pPr lvl="2" algn="l" rtl="0">
              <a:lnSpc>
                <a:spcPct val="100000"/>
              </a:lnSpc>
              <a:spcBef>
                <a:spcPts val="0"/>
              </a:spcBef>
              <a:spcAft>
                <a:spcPts val="0"/>
              </a:spcAft>
              <a:buSzPts val="1400"/>
              <a:buNone/>
              <a:defRPr sz="1800"/>
            </a:lvl3pPr>
            <a:lvl4pPr lvl="3" algn="l" rtl="0">
              <a:lnSpc>
                <a:spcPct val="100000"/>
              </a:lnSpc>
              <a:spcBef>
                <a:spcPts val="0"/>
              </a:spcBef>
              <a:spcAft>
                <a:spcPts val="0"/>
              </a:spcAft>
              <a:buSzPts val="1400"/>
              <a:buNone/>
              <a:defRPr sz="1800"/>
            </a:lvl4pPr>
            <a:lvl5pPr lvl="4" algn="l" rtl="0">
              <a:lnSpc>
                <a:spcPct val="100000"/>
              </a:lnSpc>
              <a:spcBef>
                <a:spcPts val="0"/>
              </a:spcBef>
              <a:spcAft>
                <a:spcPts val="0"/>
              </a:spcAft>
              <a:buSzPts val="1400"/>
              <a:buNone/>
              <a:defRPr sz="1800"/>
            </a:lvl5pPr>
            <a:lvl6pPr lvl="5" algn="l" rtl="0">
              <a:lnSpc>
                <a:spcPct val="100000"/>
              </a:lnSpc>
              <a:spcBef>
                <a:spcPts val="0"/>
              </a:spcBef>
              <a:spcAft>
                <a:spcPts val="0"/>
              </a:spcAft>
              <a:buSzPts val="1400"/>
              <a:buNone/>
              <a:defRPr sz="1800"/>
            </a:lvl6pPr>
            <a:lvl7pPr lvl="6" algn="l" rtl="0">
              <a:lnSpc>
                <a:spcPct val="100000"/>
              </a:lnSpc>
              <a:spcBef>
                <a:spcPts val="0"/>
              </a:spcBef>
              <a:spcAft>
                <a:spcPts val="0"/>
              </a:spcAft>
              <a:buSzPts val="1400"/>
              <a:buNone/>
              <a:defRPr sz="1800"/>
            </a:lvl7pPr>
            <a:lvl8pPr lvl="7" algn="l" rtl="0">
              <a:lnSpc>
                <a:spcPct val="100000"/>
              </a:lnSpc>
              <a:spcBef>
                <a:spcPts val="0"/>
              </a:spcBef>
              <a:spcAft>
                <a:spcPts val="0"/>
              </a:spcAft>
              <a:buSzPts val="1400"/>
              <a:buNone/>
              <a:defRPr sz="1800"/>
            </a:lvl8pPr>
            <a:lvl9pPr lvl="8" algn="l" rtl="0">
              <a:lnSpc>
                <a:spcPct val="100000"/>
              </a:lnSpc>
              <a:spcBef>
                <a:spcPts val="0"/>
              </a:spcBef>
              <a:spcAft>
                <a:spcPts val="0"/>
              </a:spcAft>
              <a:buSzPts val="1400"/>
              <a:buNone/>
              <a:defRPr sz="1800"/>
            </a:lvl9pPr>
          </a:lstStyle>
          <a:p>
            <a:endParaRPr/>
          </a:p>
        </p:txBody>
      </p:sp>
      <p:sp>
        <p:nvSpPr>
          <p:cNvPr id="64" name="Google Shape;64;p15"/>
          <p:cNvSpPr txBox="1">
            <a:spLocks noGrp="1"/>
          </p:cNvSpPr>
          <p:nvPr>
            <p:ph type="body" idx="1"/>
          </p:nvPr>
        </p:nvSpPr>
        <p:spPr>
          <a:xfrm>
            <a:off x="384725" y="1099200"/>
            <a:ext cx="7416000" cy="2754000"/>
          </a:xfrm>
          <a:prstGeom prst="rect">
            <a:avLst/>
          </a:prstGeom>
          <a:noFill/>
          <a:ln>
            <a:noFill/>
          </a:ln>
        </p:spPr>
        <p:txBody>
          <a:bodyPr spcFirstLastPara="1" wrap="square" lIns="91425" tIns="91425" rIns="91425" bIns="91425" anchor="t" anchorCtr="0">
            <a:noAutofit/>
          </a:bodyPr>
          <a:lstStyle>
            <a:lvl1pPr marL="457200" marR="0" lvl="0" indent="-355600" algn="l" rtl="0">
              <a:lnSpc>
                <a:spcPct val="90000"/>
              </a:lnSpc>
              <a:spcBef>
                <a:spcPts val="300"/>
              </a:spcBef>
              <a:spcAft>
                <a:spcPts val="0"/>
              </a:spcAft>
              <a:buClr>
                <a:schemeClr val="dk1"/>
              </a:buClr>
              <a:buSzPts val="2000"/>
              <a:buChar char="•"/>
              <a:defRPr sz="2200" i="0" u="none" strike="noStrike" cap="none">
                <a:solidFill>
                  <a:schemeClr val="dk1"/>
                </a:solidFill>
              </a:defRPr>
            </a:lvl1pPr>
            <a:lvl2pPr marL="914400" marR="0" lvl="1" indent="-336550" algn="l" rtl="0">
              <a:lnSpc>
                <a:spcPct val="90000"/>
              </a:lnSpc>
              <a:spcBef>
                <a:spcPts val="300"/>
              </a:spcBef>
              <a:spcAft>
                <a:spcPts val="0"/>
              </a:spcAft>
              <a:buClr>
                <a:srgbClr val="7F7F7F"/>
              </a:buClr>
              <a:buSzPts val="1700"/>
              <a:buChar char="•"/>
              <a:defRPr sz="2200" i="0" u="none" strike="noStrike" cap="none">
                <a:solidFill>
                  <a:srgbClr val="7F7F7F"/>
                </a:solidFill>
              </a:defRPr>
            </a:lvl2pPr>
            <a:lvl3pPr marL="1371600" marR="0" lvl="2" indent="-336550" algn="l" rtl="0">
              <a:lnSpc>
                <a:spcPct val="90000"/>
              </a:lnSpc>
              <a:spcBef>
                <a:spcPts val="300"/>
              </a:spcBef>
              <a:spcAft>
                <a:spcPts val="0"/>
              </a:spcAft>
              <a:buClr>
                <a:schemeClr val="dk1"/>
              </a:buClr>
              <a:buSzPts val="1700"/>
              <a:buChar char="•"/>
              <a:defRPr sz="2000" i="0" u="none" strike="noStrike" cap="none">
                <a:solidFill>
                  <a:schemeClr val="dk1"/>
                </a:solidFill>
              </a:defRPr>
            </a:lvl3pPr>
            <a:lvl4pPr marL="1828800" marR="0" lvl="3" indent="-323850" algn="l" rtl="0">
              <a:lnSpc>
                <a:spcPct val="90000"/>
              </a:lnSpc>
              <a:spcBef>
                <a:spcPts val="300"/>
              </a:spcBef>
              <a:spcAft>
                <a:spcPts val="0"/>
              </a:spcAft>
              <a:buClr>
                <a:schemeClr val="dk1"/>
              </a:buClr>
              <a:buSzPts val="1500"/>
              <a:buChar char="•"/>
              <a:defRPr sz="2000" i="0" u="none" strike="noStrike" cap="none">
                <a:solidFill>
                  <a:schemeClr val="dk1"/>
                </a:solidFill>
              </a:defRPr>
            </a:lvl4pPr>
            <a:lvl5pPr marL="2286000" marR="0" lvl="4" indent="-342900" algn="l" rtl="0">
              <a:lnSpc>
                <a:spcPct val="90000"/>
              </a:lnSpc>
              <a:spcBef>
                <a:spcPts val="300"/>
              </a:spcBef>
              <a:spcAft>
                <a:spcPts val="0"/>
              </a:spcAft>
              <a:buClr>
                <a:schemeClr val="dk1"/>
              </a:buClr>
              <a:buSzPts val="1800"/>
              <a:buChar char="•"/>
              <a:defRPr sz="2000" i="0" u="none" strike="noStrike" cap="none">
                <a:solidFill>
                  <a:schemeClr val="dk1"/>
                </a:solidFill>
              </a:defRPr>
            </a:lvl5pPr>
            <a:lvl6pPr marL="2743200" marR="0" lvl="5" indent="-342900" algn="l" rtl="0">
              <a:lnSpc>
                <a:spcPct val="90000"/>
              </a:lnSpc>
              <a:spcBef>
                <a:spcPts val="500"/>
              </a:spcBef>
              <a:spcAft>
                <a:spcPts val="0"/>
              </a:spcAft>
              <a:buClr>
                <a:schemeClr val="dk1"/>
              </a:buClr>
              <a:buSzPts val="1800"/>
              <a:buChar char="•"/>
              <a:defRPr sz="1800" i="0" u="none" strike="noStrike" cap="none">
                <a:solidFill>
                  <a:schemeClr val="dk1"/>
                </a:solidFill>
              </a:defRPr>
            </a:lvl6pPr>
            <a:lvl7pPr marL="3200400" marR="0" lvl="6" indent="-342900" algn="l" rtl="0">
              <a:lnSpc>
                <a:spcPct val="90000"/>
              </a:lnSpc>
              <a:spcBef>
                <a:spcPts val="500"/>
              </a:spcBef>
              <a:spcAft>
                <a:spcPts val="0"/>
              </a:spcAft>
              <a:buClr>
                <a:schemeClr val="dk1"/>
              </a:buClr>
              <a:buSzPts val="1800"/>
              <a:buChar char="•"/>
              <a:defRPr sz="1800" i="0" u="none" strike="noStrike" cap="none">
                <a:solidFill>
                  <a:schemeClr val="dk1"/>
                </a:solidFill>
              </a:defRPr>
            </a:lvl7pPr>
            <a:lvl8pPr marL="3657600" marR="0" lvl="7" indent="-342900" algn="l" rtl="0">
              <a:lnSpc>
                <a:spcPct val="90000"/>
              </a:lnSpc>
              <a:spcBef>
                <a:spcPts val="500"/>
              </a:spcBef>
              <a:spcAft>
                <a:spcPts val="0"/>
              </a:spcAft>
              <a:buClr>
                <a:schemeClr val="dk1"/>
              </a:buClr>
              <a:buSzPts val="1800"/>
              <a:buChar char="•"/>
              <a:defRPr sz="1800" i="0" u="none" strike="noStrike" cap="none">
                <a:solidFill>
                  <a:schemeClr val="dk1"/>
                </a:solidFill>
              </a:defRPr>
            </a:lvl8pPr>
            <a:lvl9pPr marL="4114800" marR="0" lvl="8" indent="-342900" algn="l" rtl="0">
              <a:lnSpc>
                <a:spcPct val="90000"/>
              </a:lnSpc>
              <a:spcBef>
                <a:spcPts val="500"/>
              </a:spcBef>
              <a:spcAft>
                <a:spcPts val="0"/>
              </a:spcAft>
              <a:buClr>
                <a:schemeClr val="dk1"/>
              </a:buClr>
              <a:buSzPts val="1800"/>
              <a:buChar char="•"/>
              <a:defRPr sz="1800" i="0" u="none" strike="noStrike" cap="none">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el en Inhoud">
  <p:cSld name="Titel en Inhoud">
    <p:spTree>
      <p:nvGrpSpPr>
        <p:cNvPr id="1" name="Shape 65"/>
        <p:cNvGrpSpPr/>
        <p:nvPr/>
      </p:nvGrpSpPr>
      <p:grpSpPr>
        <a:xfrm>
          <a:off x="0" y="0"/>
          <a:ext cx="0" cy="0"/>
          <a:chOff x="0" y="0"/>
          <a:chExt cx="0" cy="0"/>
        </a:xfrm>
      </p:grpSpPr>
      <p:sp>
        <p:nvSpPr>
          <p:cNvPr id="66" name="Google Shape;66;p16"/>
          <p:cNvSpPr txBox="1">
            <a:spLocks noGrp="1"/>
          </p:cNvSpPr>
          <p:nvPr>
            <p:ph type="body" idx="1"/>
          </p:nvPr>
        </p:nvSpPr>
        <p:spPr>
          <a:xfrm>
            <a:off x="628650" y="1111661"/>
            <a:ext cx="7886700" cy="3744300"/>
          </a:xfrm>
          <a:prstGeom prst="rect">
            <a:avLst/>
          </a:prstGeom>
          <a:noFill/>
          <a:ln>
            <a:noFill/>
          </a:ln>
        </p:spPr>
        <p:txBody>
          <a:bodyPr spcFirstLastPara="1" wrap="square" lIns="79125" tIns="39550" rIns="79125" bIns="39550" anchor="t" anchorCtr="0">
            <a:noAutofit/>
          </a:bodyPr>
          <a:lstStyle>
            <a:lvl1pPr marL="457200" marR="0" lvl="0" indent="-361950" algn="l" rtl="0">
              <a:lnSpc>
                <a:spcPct val="100000"/>
              </a:lnSpc>
              <a:spcBef>
                <a:spcPts val="600"/>
              </a:spcBef>
              <a:spcAft>
                <a:spcPts val="0"/>
              </a:spcAft>
              <a:buClr>
                <a:schemeClr val="dk1"/>
              </a:buClr>
              <a:buSzPts val="2100"/>
              <a:buFont typeface="Arial"/>
              <a:buChar char="&gt;"/>
              <a:defRPr>
                <a:latin typeface="Arial"/>
                <a:ea typeface="Arial"/>
                <a:cs typeface="Arial"/>
                <a:sym typeface="Arial"/>
              </a:defRPr>
            </a:lvl1pPr>
            <a:lvl2pPr marL="914400" marR="0" lvl="1" indent="-361950" algn="l" rtl="0">
              <a:lnSpc>
                <a:spcPct val="100000"/>
              </a:lnSpc>
              <a:spcBef>
                <a:spcPts val="600"/>
              </a:spcBef>
              <a:spcAft>
                <a:spcPts val="0"/>
              </a:spcAft>
              <a:buClr>
                <a:schemeClr val="dk1"/>
              </a:buClr>
              <a:buSzPts val="2100"/>
              <a:buFont typeface="Noto Sans Symbols"/>
              <a:buChar char="▪"/>
              <a:defRPr>
                <a:latin typeface="Arial"/>
                <a:ea typeface="Arial"/>
                <a:cs typeface="Arial"/>
                <a:sym typeface="Arial"/>
              </a:defRPr>
            </a:lvl2pPr>
            <a:lvl3pPr marL="1371600" marR="0" lvl="2" indent="-336550" algn="l" rtl="0">
              <a:lnSpc>
                <a:spcPct val="100000"/>
              </a:lnSpc>
              <a:spcBef>
                <a:spcPts val="600"/>
              </a:spcBef>
              <a:spcAft>
                <a:spcPts val="0"/>
              </a:spcAft>
              <a:buClr>
                <a:schemeClr val="dk1"/>
              </a:buClr>
              <a:buSzPts val="1700"/>
              <a:buFont typeface="Arial"/>
              <a:buChar char="&gt;"/>
              <a:defRPr>
                <a:latin typeface="Arial"/>
                <a:ea typeface="Arial"/>
                <a:cs typeface="Arial"/>
                <a:sym typeface="Arial"/>
              </a:defRPr>
            </a:lvl3pPr>
            <a:lvl4pPr marL="1828800" marR="0" lvl="3" indent="-330200" algn="l" rtl="0">
              <a:lnSpc>
                <a:spcPct val="100000"/>
              </a:lnSpc>
              <a:spcBef>
                <a:spcPts val="600"/>
              </a:spcBef>
              <a:spcAft>
                <a:spcPts val="0"/>
              </a:spcAft>
              <a:buClr>
                <a:schemeClr val="dk1"/>
              </a:buClr>
              <a:buSzPts val="1600"/>
              <a:buFont typeface="Noto Sans Symbols"/>
              <a:buChar char="▪"/>
              <a:defRPr>
                <a:latin typeface="Arial"/>
                <a:ea typeface="Arial"/>
                <a:cs typeface="Arial"/>
                <a:sym typeface="Arial"/>
              </a:defRPr>
            </a:lvl4pPr>
            <a:lvl5pPr marL="2286000" marR="0" lvl="4" indent="-330200" algn="l" rtl="0">
              <a:lnSpc>
                <a:spcPct val="100000"/>
              </a:lnSpc>
              <a:spcBef>
                <a:spcPts val="600"/>
              </a:spcBef>
              <a:spcAft>
                <a:spcPts val="0"/>
              </a:spcAft>
              <a:buClr>
                <a:schemeClr val="dk1"/>
              </a:buClr>
              <a:buSzPts val="1600"/>
              <a:buFont typeface="Arial"/>
              <a:buChar char="&gt;"/>
              <a:defRPr>
                <a:latin typeface="Arial"/>
                <a:ea typeface="Arial"/>
                <a:cs typeface="Arial"/>
                <a:sym typeface="Arial"/>
              </a:defRPr>
            </a:lvl5pPr>
            <a:lvl6pPr marL="2743200" lvl="5" indent="-330200" algn="l" rtl="0">
              <a:lnSpc>
                <a:spcPct val="90000"/>
              </a:lnSpc>
              <a:spcBef>
                <a:spcPts val="400"/>
              </a:spcBef>
              <a:spcAft>
                <a:spcPts val="0"/>
              </a:spcAft>
              <a:buClr>
                <a:schemeClr val="dk1"/>
              </a:buClr>
              <a:buSzPts val="1600"/>
              <a:buChar char="■"/>
              <a:defRPr/>
            </a:lvl6pPr>
            <a:lvl7pPr marL="3200400" lvl="6" indent="-330200" algn="l" rtl="0">
              <a:lnSpc>
                <a:spcPct val="90000"/>
              </a:lnSpc>
              <a:spcBef>
                <a:spcPts val="1600"/>
              </a:spcBef>
              <a:spcAft>
                <a:spcPts val="0"/>
              </a:spcAft>
              <a:buClr>
                <a:schemeClr val="dk1"/>
              </a:buClr>
              <a:buSzPts val="1600"/>
              <a:buChar char="●"/>
              <a:defRPr/>
            </a:lvl7pPr>
            <a:lvl8pPr marL="3657600" lvl="7" indent="-330200" algn="l" rtl="0">
              <a:lnSpc>
                <a:spcPct val="90000"/>
              </a:lnSpc>
              <a:spcBef>
                <a:spcPts val="1600"/>
              </a:spcBef>
              <a:spcAft>
                <a:spcPts val="0"/>
              </a:spcAft>
              <a:buClr>
                <a:schemeClr val="dk1"/>
              </a:buClr>
              <a:buSzPts val="1600"/>
              <a:buChar char="○"/>
              <a:defRPr/>
            </a:lvl8pPr>
            <a:lvl9pPr marL="4114800" lvl="8" indent="-330200" algn="l" rtl="0">
              <a:lnSpc>
                <a:spcPct val="90000"/>
              </a:lnSpc>
              <a:spcBef>
                <a:spcPts val="1600"/>
              </a:spcBef>
              <a:spcAft>
                <a:spcPts val="1600"/>
              </a:spcAft>
              <a:buClr>
                <a:schemeClr val="dk1"/>
              </a:buClr>
              <a:buSzPts val="1600"/>
              <a:buChar char="■"/>
              <a:defRPr/>
            </a:lvl9pPr>
          </a:lstStyle>
          <a:p>
            <a:endParaRPr/>
          </a:p>
        </p:txBody>
      </p:sp>
      <p:sp>
        <p:nvSpPr>
          <p:cNvPr id="67" name="Google Shape;67;p16"/>
          <p:cNvSpPr txBox="1">
            <a:spLocks noGrp="1"/>
          </p:cNvSpPr>
          <p:nvPr>
            <p:ph type="title"/>
          </p:nvPr>
        </p:nvSpPr>
        <p:spPr>
          <a:xfrm>
            <a:off x="628650" y="273844"/>
            <a:ext cx="7886700" cy="738300"/>
          </a:xfrm>
          <a:prstGeom prst="rect">
            <a:avLst/>
          </a:prstGeom>
          <a:noFill/>
          <a:ln>
            <a:noFill/>
          </a:ln>
        </p:spPr>
        <p:txBody>
          <a:bodyPr spcFirstLastPara="1" wrap="square" lIns="79125" tIns="39550" rIns="79125" bIns="39550" anchor="t" anchorCtr="0">
            <a:noAutofit/>
          </a:bodyPr>
          <a:lstStyle>
            <a:lvl1pPr lvl="0" algn="l" rtl="0">
              <a:lnSpc>
                <a:spcPct val="90000"/>
              </a:lnSpc>
              <a:spcBef>
                <a:spcPts val="0"/>
              </a:spcBef>
              <a:spcAft>
                <a:spcPts val="0"/>
              </a:spcAft>
              <a:buClr>
                <a:schemeClr val="dk1"/>
              </a:buClr>
              <a:buSzPts val="1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 name="Google Shape;68;p16"/>
          <p:cNvSpPr txBox="1">
            <a:spLocks noGrp="1"/>
          </p:cNvSpPr>
          <p:nvPr>
            <p:ph type="sldNum" idx="12"/>
          </p:nvPr>
        </p:nvSpPr>
        <p:spPr>
          <a:xfrm>
            <a:off x="8164677" y="4855953"/>
            <a:ext cx="682500" cy="196200"/>
          </a:xfrm>
          <a:prstGeom prst="rect">
            <a:avLst/>
          </a:prstGeom>
          <a:noFill/>
          <a:ln>
            <a:noFill/>
          </a:ln>
        </p:spPr>
        <p:txBody>
          <a:bodyPr spcFirstLastPara="1" wrap="square" lIns="39550" tIns="39550" rIns="39550" bIns="39550" anchor="ctr" anchorCtr="0">
            <a:noAutofit/>
          </a:bodyPr>
          <a:lstStyle>
            <a:lvl1pPr marL="0" lvl="0" indent="0" algn="r" rtl="0">
              <a:spcBef>
                <a:spcPts val="0"/>
              </a:spcBef>
              <a:buNone/>
              <a:defRPr sz="1000" b="0" i="0" u="none" strike="noStrike" cap="none">
                <a:solidFill>
                  <a:schemeClr val="dk2"/>
                </a:solidFill>
                <a:latin typeface="Arial"/>
                <a:ea typeface="Arial"/>
                <a:cs typeface="Arial"/>
                <a:sym typeface="Arial"/>
              </a:defRPr>
            </a:lvl1pPr>
            <a:lvl2pPr marL="0" lvl="1" indent="0" algn="r" rtl="0">
              <a:spcBef>
                <a:spcPts val="0"/>
              </a:spcBef>
              <a:buNone/>
              <a:defRPr sz="1000" b="0" i="0" u="none" strike="noStrike" cap="none">
                <a:solidFill>
                  <a:schemeClr val="dk2"/>
                </a:solidFill>
                <a:latin typeface="Arial"/>
                <a:ea typeface="Arial"/>
                <a:cs typeface="Arial"/>
                <a:sym typeface="Arial"/>
              </a:defRPr>
            </a:lvl2pPr>
            <a:lvl3pPr marL="0" lvl="2" indent="0" algn="r" rtl="0">
              <a:spcBef>
                <a:spcPts val="0"/>
              </a:spcBef>
              <a:buNone/>
              <a:defRPr sz="1000" b="0" i="0" u="none" strike="noStrike" cap="none">
                <a:solidFill>
                  <a:schemeClr val="dk2"/>
                </a:solidFill>
                <a:latin typeface="Arial"/>
                <a:ea typeface="Arial"/>
                <a:cs typeface="Arial"/>
                <a:sym typeface="Arial"/>
              </a:defRPr>
            </a:lvl3pPr>
            <a:lvl4pPr marL="0" lvl="3" indent="0" algn="r" rtl="0">
              <a:spcBef>
                <a:spcPts val="0"/>
              </a:spcBef>
              <a:buNone/>
              <a:defRPr sz="1000" b="0" i="0" u="none" strike="noStrike" cap="none">
                <a:solidFill>
                  <a:schemeClr val="dk2"/>
                </a:solidFill>
                <a:latin typeface="Arial"/>
                <a:ea typeface="Arial"/>
                <a:cs typeface="Arial"/>
                <a:sym typeface="Arial"/>
              </a:defRPr>
            </a:lvl4pPr>
            <a:lvl5pPr marL="0" lvl="4" indent="0" algn="r" rtl="0">
              <a:spcBef>
                <a:spcPts val="0"/>
              </a:spcBef>
              <a:buNone/>
              <a:defRPr sz="1000" b="0" i="0" u="none" strike="noStrike" cap="none">
                <a:solidFill>
                  <a:schemeClr val="dk2"/>
                </a:solidFill>
                <a:latin typeface="Arial"/>
                <a:ea typeface="Arial"/>
                <a:cs typeface="Arial"/>
                <a:sym typeface="Arial"/>
              </a:defRPr>
            </a:lvl5pPr>
            <a:lvl6pPr marL="0" lvl="5" indent="0" algn="r" rtl="0">
              <a:spcBef>
                <a:spcPts val="0"/>
              </a:spcBef>
              <a:buNone/>
              <a:defRPr sz="1000" b="0" i="0" u="none" strike="noStrike" cap="none">
                <a:solidFill>
                  <a:schemeClr val="dk2"/>
                </a:solidFill>
                <a:latin typeface="Arial"/>
                <a:ea typeface="Arial"/>
                <a:cs typeface="Arial"/>
                <a:sym typeface="Arial"/>
              </a:defRPr>
            </a:lvl6pPr>
            <a:lvl7pPr marL="0" lvl="6" indent="0" algn="r" rtl="0">
              <a:spcBef>
                <a:spcPts val="0"/>
              </a:spcBef>
              <a:buNone/>
              <a:defRPr sz="1000" b="0" i="0" u="none" strike="noStrike" cap="none">
                <a:solidFill>
                  <a:schemeClr val="dk2"/>
                </a:solidFill>
                <a:latin typeface="Arial"/>
                <a:ea typeface="Arial"/>
                <a:cs typeface="Arial"/>
                <a:sym typeface="Arial"/>
              </a:defRPr>
            </a:lvl7pPr>
            <a:lvl8pPr marL="0" lvl="7" indent="0" algn="r" rtl="0">
              <a:spcBef>
                <a:spcPts val="0"/>
              </a:spcBef>
              <a:buNone/>
              <a:defRPr sz="1000" b="0" i="0" u="none" strike="noStrike" cap="none">
                <a:solidFill>
                  <a:schemeClr val="dk2"/>
                </a:solidFill>
                <a:latin typeface="Arial"/>
                <a:ea typeface="Arial"/>
                <a:cs typeface="Arial"/>
                <a:sym typeface="Arial"/>
              </a:defRPr>
            </a:lvl8pPr>
            <a:lvl9pPr marL="0" lvl="8" indent="0" algn="r" rtl="0">
              <a:spcBef>
                <a:spcPts val="0"/>
              </a:spcBef>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el en object">
  <p:cSld name="Titel en object">
    <p:spTree>
      <p:nvGrpSpPr>
        <p:cNvPr id="1" name="Shape 69"/>
        <p:cNvGrpSpPr/>
        <p:nvPr/>
      </p:nvGrpSpPr>
      <p:grpSpPr>
        <a:xfrm>
          <a:off x="0" y="0"/>
          <a:ext cx="0" cy="0"/>
          <a:chOff x="0" y="0"/>
          <a:chExt cx="0" cy="0"/>
        </a:xfrm>
      </p:grpSpPr>
      <p:sp>
        <p:nvSpPr>
          <p:cNvPr id="70" name="Google Shape;70;p17"/>
          <p:cNvSpPr txBox="1">
            <a:spLocks noGrp="1"/>
          </p:cNvSpPr>
          <p:nvPr>
            <p:ph type="title"/>
          </p:nvPr>
        </p:nvSpPr>
        <p:spPr>
          <a:xfrm>
            <a:off x="457200" y="69058"/>
            <a:ext cx="8229600" cy="1131000"/>
          </a:xfrm>
          <a:prstGeom prst="rect">
            <a:avLst/>
          </a:prstGeom>
          <a:noFill/>
          <a:ln>
            <a:noFill/>
          </a:ln>
        </p:spPr>
        <p:txBody>
          <a:bodyPr spcFirstLastPara="1" wrap="square" lIns="68575" tIns="68575" rIns="68575" bIns="68575" anchor="ctr" anchorCtr="0">
            <a:noAutofit/>
          </a:bodyPr>
          <a:lstStyle>
            <a:lvl1pPr marR="0" lvl="0" algn="l" rtl="0">
              <a:lnSpc>
                <a:spcPct val="90000"/>
              </a:lnSpc>
              <a:spcBef>
                <a:spcPts val="0"/>
              </a:spcBef>
              <a:spcAft>
                <a:spcPts val="0"/>
              </a:spcAft>
              <a:buClr>
                <a:schemeClr val="dk1"/>
              </a:buClr>
              <a:buSzPts val="1100"/>
              <a:buFont typeface="Arial"/>
              <a:buNone/>
              <a:defRPr sz="3300" b="1" i="0" u="none" strike="noStrike" cap="none">
                <a:latin typeface="Arial"/>
                <a:ea typeface="Arial"/>
                <a:cs typeface="Arial"/>
                <a:sym typeface="Arial"/>
              </a:defRPr>
            </a:lvl1pPr>
            <a:lvl2pPr marR="0" lvl="1" algn="l" rtl="0">
              <a:spcBef>
                <a:spcPts val="0"/>
              </a:spcBef>
              <a:spcAft>
                <a:spcPts val="0"/>
              </a:spcAft>
              <a:buSzPts val="1100"/>
              <a:buFont typeface="Arial"/>
              <a:buNone/>
              <a:defRPr sz="3300" b="1" i="0" u="none" strike="noStrike" cap="none">
                <a:latin typeface="Arial"/>
                <a:ea typeface="Arial"/>
                <a:cs typeface="Arial"/>
                <a:sym typeface="Arial"/>
              </a:defRPr>
            </a:lvl2pPr>
            <a:lvl3pPr marR="0" lvl="2" algn="l" rtl="0">
              <a:spcBef>
                <a:spcPts val="0"/>
              </a:spcBef>
              <a:spcAft>
                <a:spcPts val="0"/>
              </a:spcAft>
              <a:buSzPts val="1100"/>
              <a:buFont typeface="Arial"/>
              <a:buNone/>
              <a:defRPr sz="3300" b="1" i="0" u="none" strike="noStrike" cap="none">
                <a:latin typeface="Arial"/>
                <a:ea typeface="Arial"/>
                <a:cs typeface="Arial"/>
                <a:sym typeface="Arial"/>
              </a:defRPr>
            </a:lvl3pPr>
            <a:lvl4pPr marR="0" lvl="3" algn="l" rtl="0">
              <a:spcBef>
                <a:spcPts val="0"/>
              </a:spcBef>
              <a:spcAft>
                <a:spcPts val="0"/>
              </a:spcAft>
              <a:buSzPts val="1100"/>
              <a:buFont typeface="Arial"/>
              <a:buNone/>
              <a:defRPr sz="3300" b="1" i="0" u="none" strike="noStrike" cap="none">
                <a:latin typeface="Arial"/>
                <a:ea typeface="Arial"/>
                <a:cs typeface="Arial"/>
                <a:sym typeface="Arial"/>
              </a:defRPr>
            </a:lvl4pPr>
            <a:lvl5pPr marR="0" lvl="4" algn="l" rtl="0">
              <a:spcBef>
                <a:spcPts val="0"/>
              </a:spcBef>
              <a:spcAft>
                <a:spcPts val="0"/>
              </a:spcAft>
              <a:buSzPts val="1100"/>
              <a:buFont typeface="Arial"/>
              <a:buNone/>
              <a:defRPr sz="3300" b="1" i="0" u="none" strike="noStrike" cap="none">
                <a:latin typeface="Arial"/>
                <a:ea typeface="Arial"/>
                <a:cs typeface="Arial"/>
                <a:sym typeface="Arial"/>
              </a:defRPr>
            </a:lvl5pPr>
            <a:lvl6pPr marR="0" lvl="5" algn="l" rtl="0">
              <a:spcBef>
                <a:spcPts val="0"/>
              </a:spcBef>
              <a:spcAft>
                <a:spcPts val="0"/>
              </a:spcAft>
              <a:buSzPts val="1100"/>
              <a:buFont typeface="Arial"/>
              <a:buNone/>
              <a:defRPr sz="3300" b="1" i="0" u="none" strike="noStrike" cap="none">
                <a:latin typeface="Arial"/>
                <a:ea typeface="Arial"/>
                <a:cs typeface="Arial"/>
                <a:sym typeface="Arial"/>
              </a:defRPr>
            </a:lvl6pPr>
            <a:lvl7pPr marR="0" lvl="6" algn="l" rtl="0">
              <a:spcBef>
                <a:spcPts val="0"/>
              </a:spcBef>
              <a:spcAft>
                <a:spcPts val="0"/>
              </a:spcAft>
              <a:buSzPts val="1100"/>
              <a:buFont typeface="Arial"/>
              <a:buNone/>
              <a:defRPr sz="3300" b="1" i="0" u="none" strike="noStrike" cap="none">
                <a:latin typeface="Arial"/>
                <a:ea typeface="Arial"/>
                <a:cs typeface="Arial"/>
                <a:sym typeface="Arial"/>
              </a:defRPr>
            </a:lvl7pPr>
            <a:lvl8pPr marR="0" lvl="7" algn="l" rtl="0">
              <a:spcBef>
                <a:spcPts val="0"/>
              </a:spcBef>
              <a:spcAft>
                <a:spcPts val="0"/>
              </a:spcAft>
              <a:buSzPts val="1100"/>
              <a:buFont typeface="Arial"/>
              <a:buNone/>
              <a:defRPr sz="3300" b="1" i="0" u="none" strike="noStrike" cap="none">
                <a:latin typeface="Arial"/>
                <a:ea typeface="Arial"/>
                <a:cs typeface="Arial"/>
                <a:sym typeface="Arial"/>
              </a:defRPr>
            </a:lvl8pPr>
            <a:lvl9pPr marR="0" lvl="8" algn="l" rtl="0">
              <a:spcBef>
                <a:spcPts val="0"/>
              </a:spcBef>
              <a:spcAft>
                <a:spcPts val="0"/>
              </a:spcAft>
              <a:buSzPts val="1100"/>
              <a:buFont typeface="Arial"/>
              <a:buNone/>
              <a:defRPr sz="3300" b="1" i="0" u="none" strike="noStrike" cap="none">
                <a:latin typeface="Arial"/>
                <a:ea typeface="Arial"/>
                <a:cs typeface="Arial"/>
                <a:sym typeface="Arial"/>
              </a:defRPr>
            </a:lvl9pPr>
          </a:lstStyle>
          <a:p>
            <a:endParaRPr/>
          </a:p>
        </p:txBody>
      </p:sp>
      <p:sp>
        <p:nvSpPr>
          <p:cNvPr id="71" name="Google Shape;71;p17"/>
          <p:cNvSpPr txBox="1">
            <a:spLocks noGrp="1"/>
          </p:cNvSpPr>
          <p:nvPr>
            <p:ph type="body" idx="1"/>
          </p:nvPr>
        </p:nvSpPr>
        <p:spPr>
          <a:xfrm>
            <a:off x="457200" y="1200150"/>
            <a:ext cx="8229600" cy="3943200"/>
          </a:xfrm>
          <a:prstGeom prst="rect">
            <a:avLst/>
          </a:prstGeom>
          <a:noFill/>
          <a:ln>
            <a:noFill/>
          </a:ln>
        </p:spPr>
        <p:txBody>
          <a:bodyPr spcFirstLastPara="1" wrap="square" lIns="68575" tIns="68575" rIns="68575" bIns="68575" anchor="t" anchorCtr="0">
            <a:noAutofit/>
          </a:bodyPr>
          <a:lstStyle>
            <a:lvl1pPr marL="457200" marR="0" lvl="0" indent="-381000" algn="l" rtl="0">
              <a:lnSpc>
                <a:spcPct val="100000"/>
              </a:lnSpc>
              <a:spcBef>
                <a:spcPts val="500"/>
              </a:spcBef>
              <a:spcAft>
                <a:spcPts val="0"/>
              </a:spcAft>
              <a:buSzPts val="2400"/>
              <a:buFont typeface="Arial"/>
              <a:buChar char="•"/>
              <a:defRPr sz="2400" b="0" i="0" u="none" strike="noStrike" cap="none">
                <a:latin typeface="Arial"/>
                <a:ea typeface="Arial"/>
                <a:cs typeface="Arial"/>
                <a:sym typeface="Arial"/>
              </a:defRPr>
            </a:lvl1pPr>
            <a:lvl2pPr marL="914400" marR="0" lvl="1" indent="-381000" algn="l" rtl="0">
              <a:lnSpc>
                <a:spcPct val="100000"/>
              </a:lnSpc>
              <a:spcBef>
                <a:spcPts val="500"/>
              </a:spcBef>
              <a:spcAft>
                <a:spcPts val="0"/>
              </a:spcAft>
              <a:buClr>
                <a:schemeClr val="dk1"/>
              </a:buClr>
              <a:buSzPts val="2400"/>
              <a:buFont typeface="Arial"/>
              <a:buChar char="–"/>
              <a:defRPr sz="2400" b="0" i="0" u="none" strike="noStrike" cap="none">
                <a:latin typeface="Arial"/>
                <a:ea typeface="Arial"/>
                <a:cs typeface="Arial"/>
                <a:sym typeface="Arial"/>
              </a:defRPr>
            </a:lvl2pPr>
            <a:lvl3pPr marL="1371600" marR="0" lvl="2" indent="-381000" algn="l" rtl="0">
              <a:lnSpc>
                <a:spcPct val="100000"/>
              </a:lnSpc>
              <a:spcBef>
                <a:spcPts val="500"/>
              </a:spcBef>
              <a:spcAft>
                <a:spcPts val="0"/>
              </a:spcAft>
              <a:buClr>
                <a:schemeClr val="dk1"/>
              </a:buClr>
              <a:buSzPts val="2400"/>
              <a:buFont typeface="Arial"/>
              <a:buChar char="•"/>
              <a:defRPr sz="2400" b="0" i="0" u="none" strike="noStrike" cap="none">
                <a:latin typeface="Arial"/>
                <a:ea typeface="Arial"/>
                <a:cs typeface="Arial"/>
                <a:sym typeface="Arial"/>
              </a:defRPr>
            </a:lvl3pPr>
            <a:lvl4pPr marL="1828800" marR="0" lvl="3" indent="-381000" algn="l" rtl="0">
              <a:lnSpc>
                <a:spcPct val="100000"/>
              </a:lnSpc>
              <a:spcBef>
                <a:spcPts val="500"/>
              </a:spcBef>
              <a:spcAft>
                <a:spcPts val="0"/>
              </a:spcAft>
              <a:buClr>
                <a:schemeClr val="dk1"/>
              </a:buClr>
              <a:buSzPts val="2400"/>
              <a:buFont typeface="Arial"/>
              <a:buChar char="–"/>
              <a:defRPr sz="2400" b="0" i="0" u="none" strike="noStrike" cap="none">
                <a:latin typeface="Arial"/>
                <a:ea typeface="Arial"/>
                <a:cs typeface="Arial"/>
                <a:sym typeface="Arial"/>
              </a:defRPr>
            </a:lvl4pPr>
            <a:lvl5pPr marL="2286000" marR="0" lvl="4" indent="-381000" algn="l" rtl="0">
              <a:lnSpc>
                <a:spcPct val="100000"/>
              </a:lnSpc>
              <a:spcBef>
                <a:spcPts val="500"/>
              </a:spcBef>
              <a:spcAft>
                <a:spcPts val="0"/>
              </a:spcAft>
              <a:buClr>
                <a:schemeClr val="dk1"/>
              </a:buClr>
              <a:buSzPts val="2400"/>
              <a:buFont typeface="Arial"/>
              <a:buChar char="»"/>
              <a:defRPr sz="2400" b="0" i="0" u="none" strike="noStrike" cap="none">
                <a:latin typeface="Arial"/>
                <a:ea typeface="Arial"/>
                <a:cs typeface="Arial"/>
                <a:sym typeface="Arial"/>
              </a:defRPr>
            </a:lvl5pPr>
            <a:lvl6pPr marL="2743200" marR="0" lvl="5" indent="-381000" algn="l" rtl="0">
              <a:lnSpc>
                <a:spcPct val="90000"/>
              </a:lnSpc>
              <a:spcBef>
                <a:spcPts val="500"/>
              </a:spcBef>
              <a:spcAft>
                <a:spcPts val="0"/>
              </a:spcAft>
              <a:buClr>
                <a:schemeClr val="dk1"/>
              </a:buClr>
              <a:buSzPts val="2400"/>
              <a:buFont typeface="Arial"/>
              <a:buChar char="•"/>
              <a:defRPr sz="2400" b="0" i="0" u="none" strike="noStrike" cap="none">
                <a:latin typeface="Arial"/>
                <a:ea typeface="Arial"/>
                <a:cs typeface="Arial"/>
                <a:sym typeface="Arial"/>
              </a:defRPr>
            </a:lvl6pPr>
            <a:lvl7pPr marL="3200400" marR="0" lvl="6" indent="-381000" algn="l" rtl="0">
              <a:lnSpc>
                <a:spcPct val="90000"/>
              </a:lnSpc>
              <a:spcBef>
                <a:spcPts val="500"/>
              </a:spcBef>
              <a:spcAft>
                <a:spcPts val="0"/>
              </a:spcAft>
              <a:buClr>
                <a:schemeClr val="dk1"/>
              </a:buClr>
              <a:buSzPts val="2400"/>
              <a:buFont typeface="Arial"/>
              <a:buChar char="•"/>
              <a:defRPr sz="2400" b="0" i="0" u="none" strike="noStrike" cap="none">
                <a:latin typeface="Arial"/>
                <a:ea typeface="Arial"/>
                <a:cs typeface="Arial"/>
                <a:sym typeface="Arial"/>
              </a:defRPr>
            </a:lvl7pPr>
            <a:lvl8pPr marL="3657600" marR="0" lvl="7" indent="-381000" algn="l" rtl="0">
              <a:lnSpc>
                <a:spcPct val="90000"/>
              </a:lnSpc>
              <a:spcBef>
                <a:spcPts val="500"/>
              </a:spcBef>
              <a:spcAft>
                <a:spcPts val="0"/>
              </a:spcAft>
              <a:buClr>
                <a:schemeClr val="dk1"/>
              </a:buClr>
              <a:buSzPts val="2400"/>
              <a:buFont typeface="Arial"/>
              <a:buChar char="•"/>
              <a:defRPr sz="2400" b="0" i="0" u="none" strike="noStrike" cap="none">
                <a:latin typeface="Arial"/>
                <a:ea typeface="Arial"/>
                <a:cs typeface="Arial"/>
                <a:sym typeface="Arial"/>
              </a:defRPr>
            </a:lvl8pPr>
            <a:lvl9pPr marL="4114800" marR="0" lvl="8" indent="-381000" algn="l" rtl="0">
              <a:lnSpc>
                <a:spcPct val="90000"/>
              </a:lnSpc>
              <a:spcBef>
                <a:spcPts val="500"/>
              </a:spcBef>
              <a:spcAft>
                <a:spcPts val="0"/>
              </a:spcAft>
              <a:buClr>
                <a:schemeClr val="dk1"/>
              </a:buClr>
              <a:buSzPts val="2400"/>
              <a:buFont typeface="Arial"/>
              <a:buChar char="•"/>
              <a:defRPr sz="2400" b="0" i="0" u="none" strike="noStrike" cap="none">
                <a:latin typeface="Arial"/>
                <a:ea typeface="Arial"/>
                <a:cs typeface="Arial"/>
                <a:sym typeface="Arial"/>
              </a:defRPr>
            </a:lvl9pPr>
          </a:lstStyle>
          <a:p>
            <a:endParaRPr/>
          </a:p>
        </p:txBody>
      </p:sp>
      <p:sp>
        <p:nvSpPr>
          <p:cNvPr id="72" name="Google Shape;72;p17"/>
          <p:cNvSpPr txBox="1">
            <a:spLocks noGrp="1"/>
          </p:cNvSpPr>
          <p:nvPr>
            <p:ph type="sldNum" idx="12"/>
          </p:nvPr>
        </p:nvSpPr>
        <p:spPr>
          <a:xfrm>
            <a:off x="6553200" y="4767263"/>
            <a:ext cx="2133600" cy="278100"/>
          </a:xfrm>
          <a:prstGeom prst="rect">
            <a:avLst/>
          </a:prstGeom>
          <a:noFill/>
          <a:ln>
            <a:noFill/>
          </a:ln>
        </p:spPr>
        <p:txBody>
          <a:bodyPr spcFirstLastPara="1" wrap="square" lIns="34275" tIns="34275" rIns="34275" bIns="34275" anchor="t" anchorCtr="0">
            <a:noAutofit/>
          </a:bodyPr>
          <a:lstStyle>
            <a:lvl1pPr marL="0" marR="0" lvl="0" indent="0" algn="l" rtl="0">
              <a:spcBef>
                <a:spcPts val="0"/>
              </a:spcBef>
              <a:buClr>
                <a:schemeClr val="dk2"/>
              </a:buClr>
              <a:buSzPts val="1400"/>
              <a:buFont typeface="Arial"/>
              <a:buNone/>
              <a:defRPr sz="1400" b="0" i="0" u="none" strike="noStrike" cap="none">
                <a:solidFill>
                  <a:schemeClr val="dk2"/>
                </a:solidFill>
                <a:latin typeface="Arial"/>
                <a:ea typeface="Arial"/>
                <a:cs typeface="Arial"/>
                <a:sym typeface="Arial"/>
              </a:defRPr>
            </a:lvl1pPr>
            <a:lvl2pPr marL="0" marR="0" lvl="1" indent="0" algn="l" rtl="0">
              <a:spcBef>
                <a:spcPts val="0"/>
              </a:spcBef>
              <a:buClr>
                <a:schemeClr val="dk2"/>
              </a:buClr>
              <a:buSzPts val="1400"/>
              <a:buFont typeface="Arial"/>
              <a:buNone/>
              <a:defRPr sz="1400" b="0" i="0" u="none" strike="noStrike" cap="none">
                <a:solidFill>
                  <a:schemeClr val="dk2"/>
                </a:solidFill>
                <a:latin typeface="Arial"/>
                <a:ea typeface="Arial"/>
                <a:cs typeface="Arial"/>
                <a:sym typeface="Arial"/>
              </a:defRPr>
            </a:lvl2pPr>
            <a:lvl3pPr marL="0" marR="0" lvl="2" indent="0" algn="l" rtl="0">
              <a:spcBef>
                <a:spcPts val="0"/>
              </a:spcBef>
              <a:buClr>
                <a:schemeClr val="dk2"/>
              </a:buClr>
              <a:buSzPts val="1400"/>
              <a:buFont typeface="Arial"/>
              <a:buNone/>
              <a:defRPr sz="1400" b="0" i="0" u="none" strike="noStrike" cap="none">
                <a:solidFill>
                  <a:schemeClr val="dk2"/>
                </a:solidFill>
                <a:latin typeface="Arial"/>
                <a:ea typeface="Arial"/>
                <a:cs typeface="Arial"/>
                <a:sym typeface="Arial"/>
              </a:defRPr>
            </a:lvl3pPr>
            <a:lvl4pPr marL="0" marR="0" lvl="3" indent="0" algn="l" rtl="0">
              <a:spcBef>
                <a:spcPts val="0"/>
              </a:spcBef>
              <a:buClr>
                <a:schemeClr val="dk2"/>
              </a:buClr>
              <a:buSzPts val="1400"/>
              <a:buFont typeface="Arial"/>
              <a:buNone/>
              <a:defRPr sz="1400" b="0" i="0" u="none" strike="noStrike" cap="none">
                <a:solidFill>
                  <a:schemeClr val="dk2"/>
                </a:solidFill>
                <a:latin typeface="Arial"/>
                <a:ea typeface="Arial"/>
                <a:cs typeface="Arial"/>
                <a:sym typeface="Arial"/>
              </a:defRPr>
            </a:lvl4pPr>
            <a:lvl5pPr marL="0" marR="0" lvl="4" indent="0" algn="l" rtl="0">
              <a:spcBef>
                <a:spcPts val="0"/>
              </a:spcBef>
              <a:buClr>
                <a:schemeClr val="dk2"/>
              </a:buClr>
              <a:buSzPts val="1400"/>
              <a:buFont typeface="Arial"/>
              <a:buNone/>
              <a:defRPr sz="1400" b="0" i="0" u="none" strike="noStrike" cap="none">
                <a:solidFill>
                  <a:schemeClr val="dk2"/>
                </a:solidFill>
                <a:latin typeface="Arial"/>
                <a:ea typeface="Arial"/>
                <a:cs typeface="Arial"/>
                <a:sym typeface="Arial"/>
              </a:defRPr>
            </a:lvl5pPr>
            <a:lvl6pPr marL="0" marR="0" lvl="5" indent="0" algn="l" rtl="0">
              <a:spcBef>
                <a:spcPts val="0"/>
              </a:spcBef>
              <a:buClr>
                <a:schemeClr val="dk2"/>
              </a:buClr>
              <a:buSzPts val="1400"/>
              <a:buFont typeface="Arial"/>
              <a:buNone/>
              <a:defRPr sz="1400" b="0" i="0" u="none" strike="noStrike" cap="none">
                <a:solidFill>
                  <a:schemeClr val="dk2"/>
                </a:solidFill>
                <a:latin typeface="Arial"/>
                <a:ea typeface="Arial"/>
                <a:cs typeface="Arial"/>
                <a:sym typeface="Arial"/>
              </a:defRPr>
            </a:lvl6pPr>
            <a:lvl7pPr marL="0" marR="0" lvl="6" indent="0" algn="l" rtl="0">
              <a:spcBef>
                <a:spcPts val="0"/>
              </a:spcBef>
              <a:buClr>
                <a:schemeClr val="dk2"/>
              </a:buClr>
              <a:buSzPts val="1400"/>
              <a:buFont typeface="Arial"/>
              <a:buNone/>
              <a:defRPr sz="1400" b="0" i="0" u="none" strike="noStrike" cap="none">
                <a:solidFill>
                  <a:schemeClr val="dk2"/>
                </a:solidFill>
                <a:latin typeface="Arial"/>
                <a:ea typeface="Arial"/>
                <a:cs typeface="Arial"/>
                <a:sym typeface="Arial"/>
              </a:defRPr>
            </a:lvl7pPr>
            <a:lvl8pPr marL="0" marR="0" lvl="7" indent="0" algn="l" rtl="0">
              <a:spcBef>
                <a:spcPts val="0"/>
              </a:spcBef>
              <a:buClr>
                <a:schemeClr val="dk2"/>
              </a:buClr>
              <a:buSzPts val="1400"/>
              <a:buFont typeface="Arial"/>
              <a:buNone/>
              <a:defRPr sz="1400" b="0" i="0" u="none" strike="noStrike" cap="none">
                <a:solidFill>
                  <a:schemeClr val="dk2"/>
                </a:solidFill>
                <a:latin typeface="Arial"/>
                <a:ea typeface="Arial"/>
                <a:cs typeface="Arial"/>
                <a:sym typeface="Arial"/>
              </a:defRPr>
            </a:lvl8pPr>
            <a:lvl9pPr marL="0" marR="0" lvl="8" indent="0" algn="l" rtl="0">
              <a:spcBef>
                <a:spcPts val="0"/>
              </a:spcBef>
              <a:buClr>
                <a:schemeClr val="dk2"/>
              </a:buClr>
              <a:buSzPts val="1400"/>
              <a:buFont typeface="Arial"/>
              <a:buNone/>
              <a:defRPr sz="1400" b="0" i="0" u="none" strike="noStrike" cap="none">
                <a:solidFill>
                  <a:schemeClr val="dk2"/>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co">
  <p:cSld name="Blanco">
    <p:spTree>
      <p:nvGrpSpPr>
        <p:cNvPr id="1" name="Shape 73"/>
        <p:cNvGrpSpPr/>
        <p:nvPr/>
      </p:nvGrpSpPr>
      <p:grpSpPr>
        <a:xfrm>
          <a:off x="0" y="0"/>
          <a:ext cx="0" cy="0"/>
          <a:chOff x="0" y="0"/>
          <a:chExt cx="0" cy="0"/>
        </a:xfrm>
      </p:grpSpPr>
      <p:sp>
        <p:nvSpPr>
          <p:cNvPr id="74" name="Google Shape;74;p18"/>
          <p:cNvSpPr txBox="1">
            <a:spLocks noGrp="1"/>
          </p:cNvSpPr>
          <p:nvPr>
            <p:ph type="sldNum" idx="12"/>
          </p:nvPr>
        </p:nvSpPr>
        <p:spPr>
          <a:xfrm>
            <a:off x="8020802" y="4919128"/>
            <a:ext cx="682500" cy="196200"/>
          </a:xfrm>
          <a:prstGeom prst="rect">
            <a:avLst/>
          </a:prstGeom>
          <a:noFill/>
          <a:ln>
            <a:noFill/>
          </a:ln>
        </p:spPr>
        <p:txBody>
          <a:bodyPr spcFirstLastPara="1" wrap="square" lIns="39550" tIns="39550" rIns="39550" bIns="39550" anchor="ctr" anchorCtr="0">
            <a:noAutofit/>
          </a:bodyPr>
          <a:lstStyle>
            <a:lvl1pPr marL="0" lvl="0" indent="0" algn="r" rtl="0">
              <a:spcBef>
                <a:spcPts val="0"/>
              </a:spcBef>
              <a:buNone/>
              <a:defRPr sz="1000" b="0" i="0" u="none" strike="noStrike" cap="none">
                <a:solidFill>
                  <a:schemeClr val="dk2"/>
                </a:solidFill>
                <a:latin typeface="Arial"/>
                <a:ea typeface="Arial"/>
                <a:cs typeface="Arial"/>
                <a:sym typeface="Arial"/>
              </a:defRPr>
            </a:lvl1pPr>
            <a:lvl2pPr marL="0" lvl="1" indent="0" algn="r" rtl="0">
              <a:spcBef>
                <a:spcPts val="0"/>
              </a:spcBef>
              <a:buNone/>
              <a:defRPr sz="1000" b="0" i="0" u="none" strike="noStrike" cap="none">
                <a:solidFill>
                  <a:schemeClr val="dk2"/>
                </a:solidFill>
                <a:latin typeface="Arial"/>
                <a:ea typeface="Arial"/>
                <a:cs typeface="Arial"/>
                <a:sym typeface="Arial"/>
              </a:defRPr>
            </a:lvl2pPr>
            <a:lvl3pPr marL="0" lvl="2" indent="0" algn="r" rtl="0">
              <a:spcBef>
                <a:spcPts val="0"/>
              </a:spcBef>
              <a:buNone/>
              <a:defRPr sz="1000" b="0" i="0" u="none" strike="noStrike" cap="none">
                <a:solidFill>
                  <a:schemeClr val="dk2"/>
                </a:solidFill>
                <a:latin typeface="Arial"/>
                <a:ea typeface="Arial"/>
                <a:cs typeface="Arial"/>
                <a:sym typeface="Arial"/>
              </a:defRPr>
            </a:lvl3pPr>
            <a:lvl4pPr marL="0" lvl="3" indent="0" algn="r" rtl="0">
              <a:spcBef>
                <a:spcPts val="0"/>
              </a:spcBef>
              <a:buNone/>
              <a:defRPr sz="1000" b="0" i="0" u="none" strike="noStrike" cap="none">
                <a:solidFill>
                  <a:schemeClr val="dk2"/>
                </a:solidFill>
                <a:latin typeface="Arial"/>
                <a:ea typeface="Arial"/>
                <a:cs typeface="Arial"/>
                <a:sym typeface="Arial"/>
              </a:defRPr>
            </a:lvl4pPr>
            <a:lvl5pPr marL="0" lvl="4" indent="0" algn="r" rtl="0">
              <a:spcBef>
                <a:spcPts val="0"/>
              </a:spcBef>
              <a:buNone/>
              <a:defRPr sz="1000" b="0" i="0" u="none" strike="noStrike" cap="none">
                <a:solidFill>
                  <a:schemeClr val="dk2"/>
                </a:solidFill>
                <a:latin typeface="Arial"/>
                <a:ea typeface="Arial"/>
                <a:cs typeface="Arial"/>
                <a:sym typeface="Arial"/>
              </a:defRPr>
            </a:lvl5pPr>
            <a:lvl6pPr marL="0" lvl="5" indent="0" algn="r" rtl="0">
              <a:spcBef>
                <a:spcPts val="0"/>
              </a:spcBef>
              <a:buNone/>
              <a:defRPr sz="1000" b="0" i="0" u="none" strike="noStrike" cap="none">
                <a:solidFill>
                  <a:schemeClr val="dk2"/>
                </a:solidFill>
                <a:latin typeface="Arial"/>
                <a:ea typeface="Arial"/>
                <a:cs typeface="Arial"/>
                <a:sym typeface="Arial"/>
              </a:defRPr>
            </a:lvl6pPr>
            <a:lvl7pPr marL="0" lvl="6" indent="0" algn="r" rtl="0">
              <a:spcBef>
                <a:spcPts val="0"/>
              </a:spcBef>
              <a:buNone/>
              <a:defRPr sz="1000" b="0" i="0" u="none" strike="noStrike" cap="none">
                <a:solidFill>
                  <a:schemeClr val="dk2"/>
                </a:solidFill>
                <a:latin typeface="Arial"/>
                <a:ea typeface="Arial"/>
                <a:cs typeface="Arial"/>
                <a:sym typeface="Arial"/>
              </a:defRPr>
            </a:lvl7pPr>
            <a:lvl8pPr marL="0" lvl="7" indent="0" algn="r" rtl="0">
              <a:spcBef>
                <a:spcPts val="0"/>
              </a:spcBef>
              <a:buNone/>
              <a:defRPr sz="1000" b="0" i="0" u="none" strike="noStrike" cap="none">
                <a:solidFill>
                  <a:schemeClr val="dk2"/>
                </a:solidFill>
                <a:latin typeface="Arial"/>
                <a:ea typeface="Arial"/>
                <a:cs typeface="Arial"/>
                <a:sym typeface="Arial"/>
              </a:defRPr>
            </a:lvl8pPr>
            <a:lvl9pPr marL="0" lvl="8" indent="0" algn="r" rtl="0">
              <a:spcBef>
                <a:spcPts val="0"/>
              </a:spcBef>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gelijking">
  <p:cSld name="Vergelijking">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457200" y="192608"/>
            <a:ext cx="8229600" cy="884100"/>
          </a:xfrm>
          <a:prstGeom prst="rect">
            <a:avLst/>
          </a:prstGeom>
          <a:noFill/>
          <a:ln>
            <a:noFill/>
          </a:ln>
        </p:spPr>
        <p:txBody>
          <a:bodyPr spcFirstLastPara="1" wrap="square" lIns="45700" tIns="45700" rIns="45700" bIns="45700" anchor="ctr" anchorCtr="0">
            <a:noAutofit/>
          </a:bodyPr>
          <a:lstStyle>
            <a:lvl1pPr lvl="0" algn="l" rtl="0">
              <a:lnSpc>
                <a:spcPct val="102702"/>
              </a:lnSpc>
              <a:spcBef>
                <a:spcPts val="0"/>
              </a:spcBef>
              <a:spcAft>
                <a:spcPts val="0"/>
              </a:spcAft>
              <a:buSzPts val="32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77" name="Google Shape;77;p19"/>
          <p:cNvSpPr txBox="1">
            <a:spLocks noGrp="1"/>
          </p:cNvSpPr>
          <p:nvPr>
            <p:ph type="body" idx="1"/>
          </p:nvPr>
        </p:nvSpPr>
        <p:spPr>
          <a:xfrm>
            <a:off x="457200" y="1076599"/>
            <a:ext cx="4040100" cy="554700"/>
          </a:xfrm>
          <a:prstGeom prst="rect">
            <a:avLst/>
          </a:prstGeom>
          <a:noFill/>
          <a:ln>
            <a:noFill/>
          </a:ln>
        </p:spPr>
        <p:txBody>
          <a:bodyPr spcFirstLastPara="1" wrap="square" lIns="45700" tIns="45700" rIns="45700" bIns="45700" anchor="b" anchorCtr="0">
            <a:noAutofit/>
          </a:bodyPr>
          <a:lstStyle>
            <a:lvl1pPr marL="457200" lvl="0" indent="-228600" algn="l" rtl="0">
              <a:lnSpc>
                <a:spcPct val="90000"/>
              </a:lnSpc>
              <a:spcBef>
                <a:spcPts val="375"/>
              </a:spcBef>
              <a:spcAft>
                <a:spcPts val="0"/>
              </a:spcAft>
              <a:buSzPts val="2400"/>
              <a:buFont typeface="Arial"/>
              <a:buNone/>
              <a:defRPr sz="1800"/>
            </a:lvl1pPr>
            <a:lvl2pPr marL="914400" lvl="1" indent="-228600" algn="l" rtl="0">
              <a:lnSpc>
                <a:spcPct val="90000"/>
              </a:lnSpc>
              <a:spcBef>
                <a:spcPts val="375"/>
              </a:spcBef>
              <a:spcAft>
                <a:spcPts val="0"/>
              </a:spcAft>
              <a:buSzPts val="2400"/>
              <a:buFont typeface="Arial"/>
              <a:buNone/>
              <a:defRPr sz="1800"/>
            </a:lvl2pPr>
            <a:lvl3pPr marL="1371600" lvl="2" indent="-228600" algn="l" rtl="0">
              <a:lnSpc>
                <a:spcPct val="90000"/>
              </a:lnSpc>
              <a:spcBef>
                <a:spcPts val="375"/>
              </a:spcBef>
              <a:spcAft>
                <a:spcPts val="0"/>
              </a:spcAft>
              <a:buSzPts val="2400"/>
              <a:buFont typeface="Arial"/>
              <a:buNone/>
              <a:defRPr sz="1800"/>
            </a:lvl3pPr>
            <a:lvl4pPr marL="1828800" lvl="3" indent="-228600" algn="l" rtl="0">
              <a:lnSpc>
                <a:spcPct val="90000"/>
              </a:lnSpc>
              <a:spcBef>
                <a:spcPts val="375"/>
              </a:spcBef>
              <a:spcAft>
                <a:spcPts val="0"/>
              </a:spcAft>
              <a:buSzPts val="2400"/>
              <a:buFont typeface="Arial"/>
              <a:buNone/>
              <a:defRPr sz="1800"/>
            </a:lvl4pPr>
            <a:lvl5pPr marL="2286000" lvl="4" indent="-228600" algn="l" rtl="0">
              <a:lnSpc>
                <a:spcPct val="90000"/>
              </a:lnSpc>
              <a:spcBef>
                <a:spcPts val="375"/>
              </a:spcBef>
              <a:spcAft>
                <a:spcPts val="0"/>
              </a:spcAft>
              <a:buSzPts val="2400"/>
              <a:buFont typeface="Arial"/>
              <a:buNone/>
              <a:defRPr sz="1800"/>
            </a:lvl5pPr>
            <a:lvl6pPr marL="2743200" lvl="5" indent="-342900" algn="l" rtl="0">
              <a:lnSpc>
                <a:spcPct val="90000"/>
              </a:lnSpc>
              <a:spcBef>
                <a:spcPts val="525"/>
              </a:spcBef>
              <a:spcAft>
                <a:spcPts val="0"/>
              </a:spcAft>
              <a:buSzPts val="1800"/>
              <a:buChar char="•"/>
              <a:defRPr/>
            </a:lvl6pPr>
            <a:lvl7pPr marL="3200400" lvl="6" indent="-342900" algn="l" rtl="0">
              <a:lnSpc>
                <a:spcPct val="90000"/>
              </a:lnSpc>
              <a:spcBef>
                <a:spcPts val="525"/>
              </a:spcBef>
              <a:spcAft>
                <a:spcPts val="0"/>
              </a:spcAft>
              <a:buSzPts val="1800"/>
              <a:buChar char="•"/>
              <a:defRPr/>
            </a:lvl7pPr>
            <a:lvl8pPr marL="3657600" lvl="7" indent="-342900" algn="l" rtl="0">
              <a:lnSpc>
                <a:spcPct val="90000"/>
              </a:lnSpc>
              <a:spcBef>
                <a:spcPts val="525"/>
              </a:spcBef>
              <a:spcAft>
                <a:spcPts val="0"/>
              </a:spcAft>
              <a:buSzPts val="1800"/>
              <a:buChar char="•"/>
              <a:defRPr/>
            </a:lvl8pPr>
            <a:lvl9pPr marL="4114800" lvl="8" indent="-342900" algn="l" rtl="0">
              <a:lnSpc>
                <a:spcPct val="90000"/>
              </a:lnSpc>
              <a:spcBef>
                <a:spcPts val="525"/>
              </a:spcBef>
              <a:spcAft>
                <a:spcPts val="0"/>
              </a:spcAft>
              <a:buSzPts val="1800"/>
              <a:buChar char="•"/>
              <a:defRPr/>
            </a:lvl9pPr>
          </a:lstStyle>
          <a:p>
            <a:endParaRPr/>
          </a:p>
        </p:txBody>
      </p:sp>
      <p:sp>
        <p:nvSpPr>
          <p:cNvPr id="78" name="Google Shape;78;p19"/>
          <p:cNvSpPr txBox="1">
            <a:spLocks noGrp="1"/>
          </p:cNvSpPr>
          <p:nvPr>
            <p:ph type="sldNum" idx="12"/>
          </p:nvPr>
        </p:nvSpPr>
        <p:spPr>
          <a:xfrm>
            <a:off x="6553200" y="4767263"/>
            <a:ext cx="2133600" cy="278100"/>
          </a:xfrm>
          <a:prstGeom prst="rect">
            <a:avLst/>
          </a:prstGeom>
          <a:noFill/>
          <a:ln>
            <a:noFill/>
          </a:ln>
        </p:spPr>
        <p:txBody>
          <a:bodyPr spcFirstLastPara="1" wrap="square" lIns="45700" tIns="45700" rIns="45700" bIns="45700" anchor="t" anchorCtr="0">
            <a:noAutofit/>
          </a:bodyPr>
          <a:lstStyle>
            <a:lvl1pPr marL="0" lvl="0" indent="0" algn="l" rtl="0">
              <a:lnSpc>
                <a:spcPct val="100000"/>
              </a:lnSpc>
              <a:spcBef>
                <a:spcPts val="0"/>
              </a:spcBef>
              <a:spcAft>
                <a:spcPts val="0"/>
              </a:spcAft>
              <a:buSzPts val="900"/>
              <a:buNone/>
              <a:defRPr sz="900" b="0" i="0" u="none" strike="noStrike" cap="none">
                <a:solidFill>
                  <a:srgbClr val="7F7F7F"/>
                </a:solidFill>
                <a:latin typeface="Arial"/>
                <a:ea typeface="Arial"/>
                <a:cs typeface="Arial"/>
                <a:sym typeface="Arial"/>
              </a:defRPr>
            </a:lvl1pPr>
            <a:lvl2pPr marL="0" lvl="1" indent="0" algn="l" rtl="0">
              <a:lnSpc>
                <a:spcPct val="100000"/>
              </a:lnSpc>
              <a:spcBef>
                <a:spcPts val="0"/>
              </a:spcBef>
              <a:spcAft>
                <a:spcPts val="0"/>
              </a:spcAft>
              <a:buSzPts val="900"/>
              <a:buNone/>
              <a:defRPr sz="900" b="0" i="0" u="none" strike="noStrike" cap="none">
                <a:solidFill>
                  <a:srgbClr val="7F7F7F"/>
                </a:solidFill>
                <a:latin typeface="Arial"/>
                <a:ea typeface="Arial"/>
                <a:cs typeface="Arial"/>
                <a:sym typeface="Arial"/>
              </a:defRPr>
            </a:lvl2pPr>
            <a:lvl3pPr marL="0" lvl="2" indent="0" algn="l" rtl="0">
              <a:lnSpc>
                <a:spcPct val="100000"/>
              </a:lnSpc>
              <a:spcBef>
                <a:spcPts val="0"/>
              </a:spcBef>
              <a:spcAft>
                <a:spcPts val="0"/>
              </a:spcAft>
              <a:buSzPts val="900"/>
              <a:buNone/>
              <a:defRPr sz="900" b="0" i="0" u="none" strike="noStrike" cap="none">
                <a:solidFill>
                  <a:srgbClr val="7F7F7F"/>
                </a:solidFill>
                <a:latin typeface="Arial"/>
                <a:ea typeface="Arial"/>
                <a:cs typeface="Arial"/>
                <a:sym typeface="Arial"/>
              </a:defRPr>
            </a:lvl3pPr>
            <a:lvl4pPr marL="0" lvl="3" indent="0" algn="l" rtl="0">
              <a:lnSpc>
                <a:spcPct val="100000"/>
              </a:lnSpc>
              <a:spcBef>
                <a:spcPts val="0"/>
              </a:spcBef>
              <a:spcAft>
                <a:spcPts val="0"/>
              </a:spcAft>
              <a:buSzPts val="900"/>
              <a:buNone/>
              <a:defRPr sz="900" b="0" i="0" u="none" strike="noStrike" cap="none">
                <a:solidFill>
                  <a:srgbClr val="7F7F7F"/>
                </a:solidFill>
                <a:latin typeface="Arial"/>
                <a:ea typeface="Arial"/>
                <a:cs typeface="Arial"/>
                <a:sym typeface="Arial"/>
              </a:defRPr>
            </a:lvl4pPr>
            <a:lvl5pPr marL="0" lvl="4" indent="0" algn="l" rtl="0">
              <a:lnSpc>
                <a:spcPct val="100000"/>
              </a:lnSpc>
              <a:spcBef>
                <a:spcPts val="0"/>
              </a:spcBef>
              <a:spcAft>
                <a:spcPts val="0"/>
              </a:spcAft>
              <a:buSzPts val="900"/>
              <a:buNone/>
              <a:defRPr sz="900" b="0" i="0" u="none" strike="noStrike" cap="none">
                <a:solidFill>
                  <a:srgbClr val="7F7F7F"/>
                </a:solidFill>
                <a:latin typeface="Arial"/>
                <a:ea typeface="Arial"/>
                <a:cs typeface="Arial"/>
                <a:sym typeface="Arial"/>
              </a:defRPr>
            </a:lvl5pPr>
            <a:lvl6pPr marL="0" lvl="5" indent="0" algn="l" rtl="0">
              <a:lnSpc>
                <a:spcPct val="100000"/>
              </a:lnSpc>
              <a:spcBef>
                <a:spcPts val="0"/>
              </a:spcBef>
              <a:spcAft>
                <a:spcPts val="0"/>
              </a:spcAft>
              <a:buSzPts val="900"/>
              <a:buNone/>
              <a:defRPr sz="900" b="0" i="0" u="none" strike="noStrike" cap="none">
                <a:solidFill>
                  <a:srgbClr val="7F7F7F"/>
                </a:solidFill>
                <a:latin typeface="Arial"/>
                <a:ea typeface="Arial"/>
                <a:cs typeface="Arial"/>
                <a:sym typeface="Arial"/>
              </a:defRPr>
            </a:lvl6pPr>
            <a:lvl7pPr marL="0" lvl="6" indent="0" algn="l" rtl="0">
              <a:lnSpc>
                <a:spcPct val="100000"/>
              </a:lnSpc>
              <a:spcBef>
                <a:spcPts val="0"/>
              </a:spcBef>
              <a:spcAft>
                <a:spcPts val="0"/>
              </a:spcAft>
              <a:buSzPts val="900"/>
              <a:buNone/>
              <a:defRPr sz="900" b="0" i="0" u="none" strike="noStrike" cap="none">
                <a:solidFill>
                  <a:srgbClr val="7F7F7F"/>
                </a:solidFill>
                <a:latin typeface="Arial"/>
                <a:ea typeface="Arial"/>
                <a:cs typeface="Arial"/>
                <a:sym typeface="Arial"/>
              </a:defRPr>
            </a:lvl7pPr>
            <a:lvl8pPr marL="0" lvl="7" indent="0" algn="l" rtl="0">
              <a:lnSpc>
                <a:spcPct val="100000"/>
              </a:lnSpc>
              <a:spcBef>
                <a:spcPts val="0"/>
              </a:spcBef>
              <a:spcAft>
                <a:spcPts val="0"/>
              </a:spcAft>
              <a:buSzPts val="900"/>
              <a:buNone/>
              <a:defRPr sz="900" b="0" i="0" u="none" strike="noStrike" cap="none">
                <a:solidFill>
                  <a:srgbClr val="7F7F7F"/>
                </a:solidFill>
                <a:latin typeface="Arial"/>
                <a:ea typeface="Arial"/>
                <a:cs typeface="Arial"/>
                <a:sym typeface="Arial"/>
              </a:defRPr>
            </a:lvl8pPr>
            <a:lvl9pPr marL="0" lvl="8" indent="0" algn="l" rtl="0">
              <a:lnSpc>
                <a:spcPct val="100000"/>
              </a:lnSpc>
              <a:spcBef>
                <a:spcPts val="0"/>
              </a:spcBef>
              <a:spcAft>
                <a:spcPts val="0"/>
              </a:spcAft>
              <a:buSzPts val="900"/>
              <a:buNone/>
              <a:defRPr sz="900" b="0" i="0" u="none" strike="noStrike" cap="none">
                <a:solidFill>
                  <a:srgbClr val="7F7F7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n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2pPr>
            <a:lvl3pPr lvl="2">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3pPr>
            <a:lvl4pPr lvl="3">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4pPr>
            <a:lvl5pPr lvl="4">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5pPr>
            <a:lvl6pPr lvl="5">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6pPr>
            <a:lvl7pPr lvl="6">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7pPr>
            <a:lvl8pPr lvl="7">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8pPr>
            <a:lvl9pPr lvl="8">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nl"/>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9.jpg"/></Relationships>
</file>

<file path=ppt/slides/_rels/slide3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3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3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hyperlink" Target="mailto:dimitri.schepers@vlaanderen.be" TargetMode="External"/><Relationship Id="rId7" Type="http://schemas.openxmlformats.org/officeDocument/2006/relationships/hyperlink" Target="https://github.com/Informatievlaanderen/OSLOthema-mobiliteitDienstregelingEnPlanning/issues" TargetMode="External"/><Relationship Id="rId2" Type="http://schemas.openxmlformats.org/officeDocument/2006/relationships/notesSlide" Target="../notesSlides/notesSlide42.xml"/><Relationship Id="rId1" Type="http://schemas.openxmlformats.org/officeDocument/2006/relationships/slideLayout" Target="../slideLayouts/slideLayout12.xml"/><Relationship Id="rId6" Type="http://schemas.openxmlformats.org/officeDocument/2006/relationships/image" Target="../media/image21.png"/><Relationship Id="rId5" Type="http://schemas.openxmlformats.org/officeDocument/2006/relationships/hyperlink" Target="mailto:pieter.colpaert@ugent.be" TargetMode="External"/><Relationship Id="rId4" Type="http://schemas.openxmlformats.org/officeDocument/2006/relationships/hyperlink" Target="mailto:tim.coninx@delijn.be"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20"/>
          <p:cNvSpPr txBox="1">
            <a:spLocks noGrp="1"/>
          </p:cNvSpPr>
          <p:nvPr>
            <p:ph type="subTitle" idx="1"/>
          </p:nvPr>
        </p:nvSpPr>
        <p:spPr>
          <a:xfrm>
            <a:off x="646330" y="2571750"/>
            <a:ext cx="4702500" cy="834300"/>
          </a:xfrm>
          <a:prstGeom prst="rect">
            <a:avLst/>
          </a:prstGeom>
        </p:spPr>
        <p:txBody>
          <a:bodyPr spcFirstLastPara="1" wrap="square" lIns="79125" tIns="39550" rIns="79125" bIns="39550" anchor="t" anchorCtr="0">
            <a:noAutofit/>
          </a:bodyPr>
          <a:lstStyle/>
          <a:p>
            <a:pPr marL="0" lvl="0" indent="0" algn="l" rtl="0">
              <a:spcBef>
                <a:spcPts val="600"/>
              </a:spcBef>
              <a:spcAft>
                <a:spcPts val="0"/>
              </a:spcAft>
              <a:buNone/>
            </a:pPr>
            <a:r>
              <a:rPr lang="nl"/>
              <a:t>Thematische </a:t>
            </a:r>
            <a:r>
              <a:rPr lang="en-GB"/>
              <a:t>w</a:t>
            </a:r>
            <a:r>
              <a:rPr lang="nl"/>
              <a:t>erkgroep 2</a:t>
            </a:r>
            <a:endParaRPr/>
          </a:p>
          <a:p>
            <a:pPr marL="0" lvl="0" indent="0" algn="l" rtl="0">
              <a:spcBef>
                <a:spcPts val="600"/>
              </a:spcBef>
              <a:spcAft>
                <a:spcPts val="0"/>
              </a:spcAft>
              <a:buNone/>
            </a:pPr>
            <a:r>
              <a:rPr lang="nl"/>
              <a:t>25/03/2021</a:t>
            </a:r>
            <a:endParaRPr/>
          </a:p>
        </p:txBody>
      </p:sp>
      <p:sp>
        <p:nvSpPr>
          <p:cNvPr id="84" name="Google Shape;84;p20"/>
          <p:cNvSpPr txBox="1">
            <a:spLocks noGrp="1"/>
          </p:cNvSpPr>
          <p:nvPr>
            <p:ph type="title"/>
          </p:nvPr>
        </p:nvSpPr>
        <p:spPr>
          <a:xfrm>
            <a:off x="646325" y="1178321"/>
            <a:ext cx="3910500" cy="1393500"/>
          </a:xfrm>
          <a:prstGeom prst="rect">
            <a:avLst/>
          </a:prstGeom>
        </p:spPr>
        <p:txBody>
          <a:bodyPr spcFirstLastPara="1" wrap="square" lIns="79125" tIns="39550" rIns="79125" bIns="39550" anchor="t" anchorCtr="0">
            <a:noAutofit/>
          </a:bodyPr>
          <a:lstStyle/>
          <a:p>
            <a:pPr marL="0" lvl="0" indent="0" algn="l" rtl="0">
              <a:spcBef>
                <a:spcPts val="0"/>
              </a:spcBef>
              <a:spcAft>
                <a:spcPts val="0"/>
              </a:spcAft>
              <a:buNone/>
            </a:pPr>
            <a:r>
              <a:rPr lang="nl"/>
              <a:t>NeTEx Belgium &amp;</a:t>
            </a:r>
            <a:endParaRPr/>
          </a:p>
          <a:p>
            <a:pPr marL="0" lvl="0" indent="0" algn="l" rtl="0">
              <a:spcBef>
                <a:spcPts val="0"/>
              </a:spcBef>
              <a:spcAft>
                <a:spcPts val="0"/>
              </a:spcAft>
              <a:buNone/>
            </a:pPr>
            <a:r>
              <a:rPr lang="nl"/>
              <a:t>OSLO Dienstregeling en Planning</a:t>
            </a:r>
            <a:endParaRPr/>
          </a:p>
        </p:txBody>
      </p:sp>
      <p:sp>
        <p:nvSpPr>
          <p:cNvPr id="85" name="Google Shape;85;p20"/>
          <p:cNvSpPr/>
          <p:nvPr/>
        </p:nvSpPr>
        <p:spPr>
          <a:xfrm>
            <a:off x="0" y="3866700"/>
            <a:ext cx="9144000" cy="1276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6" name="Google Shape;86;p20"/>
          <p:cNvPicPr preferRelativeResize="0"/>
          <p:nvPr/>
        </p:nvPicPr>
        <p:blipFill rotWithShape="1">
          <a:blip r:embed="rId3">
            <a:alphaModFix/>
          </a:blip>
          <a:srcRect/>
          <a:stretch/>
        </p:blipFill>
        <p:spPr>
          <a:xfrm>
            <a:off x="307551" y="4360475"/>
            <a:ext cx="1003487" cy="300420"/>
          </a:xfrm>
          <a:prstGeom prst="rect">
            <a:avLst/>
          </a:prstGeom>
          <a:noFill/>
          <a:ln>
            <a:noFill/>
          </a:ln>
        </p:spPr>
      </p:pic>
      <p:pic>
        <p:nvPicPr>
          <p:cNvPr id="87" name="Google Shape;87;p20"/>
          <p:cNvPicPr preferRelativeResize="0"/>
          <p:nvPr/>
        </p:nvPicPr>
        <p:blipFill>
          <a:blip r:embed="rId4">
            <a:alphaModFix/>
          </a:blip>
          <a:stretch>
            <a:fillRect/>
          </a:stretch>
        </p:blipFill>
        <p:spPr>
          <a:xfrm>
            <a:off x="1712147" y="4275863"/>
            <a:ext cx="446934" cy="458476"/>
          </a:xfrm>
          <a:prstGeom prst="rect">
            <a:avLst/>
          </a:prstGeom>
          <a:noFill/>
          <a:ln>
            <a:noFill/>
          </a:ln>
        </p:spPr>
      </p:pic>
      <p:pic>
        <p:nvPicPr>
          <p:cNvPr id="88" name="Google Shape;88;p20"/>
          <p:cNvPicPr preferRelativeResize="0"/>
          <p:nvPr/>
        </p:nvPicPr>
        <p:blipFill>
          <a:blip r:embed="rId5">
            <a:alphaModFix/>
          </a:blip>
          <a:stretch>
            <a:fillRect/>
          </a:stretch>
        </p:blipFill>
        <p:spPr>
          <a:xfrm>
            <a:off x="3964785" y="4300283"/>
            <a:ext cx="922870" cy="420799"/>
          </a:xfrm>
          <a:prstGeom prst="rect">
            <a:avLst/>
          </a:prstGeom>
          <a:noFill/>
          <a:ln>
            <a:noFill/>
          </a:ln>
        </p:spPr>
      </p:pic>
      <p:pic>
        <p:nvPicPr>
          <p:cNvPr id="89" name="Google Shape;89;p20"/>
          <p:cNvPicPr preferRelativeResize="0"/>
          <p:nvPr/>
        </p:nvPicPr>
        <p:blipFill>
          <a:blip r:embed="rId6">
            <a:alphaModFix/>
          </a:blip>
          <a:stretch>
            <a:fillRect/>
          </a:stretch>
        </p:blipFill>
        <p:spPr>
          <a:xfrm>
            <a:off x="5288765" y="4252134"/>
            <a:ext cx="1178659" cy="517115"/>
          </a:xfrm>
          <a:prstGeom prst="rect">
            <a:avLst/>
          </a:prstGeom>
          <a:noFill/>
          <a:ln>
            <a:noFill/>
          </a:ln>
        </p:spPr>
      </p:pic>
      <p:pic>
        <p:nvPicPr>
          <p:cNvPr id="90" name="Google Shape;90;p20"/>
          <p:cNvPicPr preferRelativeResize="0"/>
          <p:nvPr/>
        </p:nvPicPr>
        <p:blipFill>
          <a:blip r:embed="rId7">
            <a:alphaModFix/>
          </a:blip>
          <a:stretch>
            <a:fillRect/>
          </a:stretch>
        </p:blipFill>
        <p:spPr>
          <a:xfrm>
            <a:off x="7959922" y="4360475"/>
            <a:ext cx="794996" cy="300427"/>
          </a:xfrm>
          <a:prstGeom prst="rect">
            <a:avLst/>
          </a:prstGeom>
          <a:noFill/>
          <a:ln>
            <a:noFill/>
          </a:ln>
        </p:spPr>
      </p:pic>
      <p:pic>
        <p:nvPicPr>
          <p:cNvPr id="91" name="Google Shape;91;p20"/>
          <p:cNvPicPr preferRelativeResize="0"/>
          <p:nvPr/>
        </p:nvPicPr>
        <p:blipFill rotWithShape="1">
          <a:blip r:embed="rId8">
            <a:alphaModFix/>
          </a:blip>
          <a:srcRect l="12218" t="19087" r="10400" b="19910"/>
          <a:stretch/>
        </p:blipFill>
        <p:spPr>
          <a:xfrm>
            <a:off x="2560191" y="4294695"/>
            <a:ext cx="1003485" cy="420800"/>
          </a:xfrm>
          <a:prstGeom prst="rect">
            <a:avLst/>
          </a:prstGeom>
          <a:noFill/>
          <a:ln>
            <a:noFill/>
          </a:ln>
        </p:spPr>
      </p:pic>
      <p:grpSp>
        <p:nvGrpSpPr>
          <p:cNvPr id="92" name="Google Shape;92;p20"/>
          <p:cNvGrpSpPr/>
          <p:nvPr/>
        </p:nvGrpSpPr>
        <p:grpSpPr>
          <a:xfrm>
            <a:off x="6868534" y="4133909"/>
            <a:ext cx="690279" cy="753567"/>
            <a:chOff x="7261395" y="3400475"/>
            <a:chExt cx="948707" cy="973350"/>
          </a:xfrm>
        </p:grpSpPr>
        <p:pic>
          <p:nvPicPr>
            <p:cNvPr id="93" name="Google Shape;93;p20"/>
            <p:cNvPicPr preferRelativeResize="0"/>
            <p:nvPr/>
          </p:nvPicPr>
          <p:blipFill rotWithShape="1">
            <a:blip r:embed="rId9">
              <a:alphaModFix/>
            </a:blip>
            <a:srcRect r="67142"/>
            <a:stretch/>
          </p:blipFill>
          <p:spPr>
            <a:xfrm>
              <a:off x="7261395" y="3400475"/>
              <a:ext cx="614250" cy="792600"/>
            </a:xfrm>
            <a:prstGeom prst="rect">
              <a:avLst/>
            </a:prstGeom>
            <a:noFill/>
            <a:ln>
              <a:noFill/>
            </a:ln>
          </p:spPr>
        </p:pic>
        <p:sp>
          <p:nvSpPr>
            <p:cNvPr id="94" name="Google Shape;94;p20"/>
            <p:cNvSpPr/>
            <p:nvPr/>
          </p:nvSpPr>
          <p:spPr>
            <a:xfrm rot="814780">
              <a:off x="7736569" y="3454918"/>
              <a:ext cx="374366" cy="887414"/>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3"/>
          <p:cNvSpPr txBox="1">
            <a:spLocks noGrp="1"/>
          </p:cNvSpPr>
          <p:nvPr>
            <p:ph type="body" idx="1"/>
          </p:nvPr>
        </p:nvSpPr>
        <p:spPr>
          <a:xfrm>
            <a:off x="609875" y="1121375"/>
            <a:ext cx="8520600" cy="34164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Char char="●"/>
            </a:pPr>
            <a:r>
              <a:rPr lang="nl" sz="1900"/>
              <a:t>PoV of the traveller (timetables)</a:t>
            </a:r>
            <a:br>
              <a:rPr lang="nl" sz="1900"/>
            </a:br>
            <a:endParaRPr sz="1900"/>
          </a:p>
          <a:p>
            <a:pPr marL="457200" lvl="0" indent="-349250" algn="l" rtl="0">
              <a:spcBef>
                <a:spcPts val="0"/>
              </a:spcBef>
              <a:spcAft>
                <a:spcPts val="0"/>
              </a:spcAft>
              <a:buSzPts val="1900"/>
              <a:buChar char="●"/>
            </a:pPr>
            <a:r>
              <a:rPr lang="nl" sz="1900"/>
              <a:t>PoV of the PTO (planning)</a:t>
            </a:r>
            <a:br>
              <a:rPr lang="nl" sz="1900"/>
            </a:br>
            <a:endParaRPr sz="1900"/>
          </a:p>
          <a:p>
            <a:pPr marL="457200" lvl="0" indent="-349250" algn="l" rtl="0">
              <a:spcBef>
                <a:spcPts val="0"/>
              </a:spcBef>
              <a:spcAft>
                <a:spcPts val="0"/>
              </a:spcAft>
              <a:buSzPts val="1900"/>
              <a:buChar char="●"/>
            </a:pPr>
            <a:r>
              <a:rPr lang="nl" sz="1900"/>
              <a:t>PoV of the route planner (towards execution)</a:t>
            </a:r>
            <a:br>
              <a:rPr lang="nl" sz="1900"/>
            </a:br>
            <a:endParaRPr sz="1900"/>
          </a:p>
          <a:p>
            <a:pPr marL="457200" lvl="0" indent="-349250" algn="l" rtl="0">
              <a:spcBef>
                <a:spcPts val="0"/>
              </a:spcBef>
              <a:spcAft>
                <a:spcPts val="0"/>
              </a:spcAft>
              <a:buSzPts val="1900"/>
              <a:buChar char="●"/>
            </a:pPr>
            <a:r>
              <a:rPr lang="nl" sz="1900"/>
              <a:t>Stop place registry </a:t>
            </a:r>
            <a:r>
              <a:rPr lang="nl" sz="1900" i="1"/>
              <a:t>(</a:t>
            </a:r>
            <a:r>
              <a:rPr lang="en-GB" sz="1900" i="1"/>
              <a:t>h</a:t>
            </a:r>
            <a:r>
              <a:rPr lang="nl" sz="1900" i="1"/>
              <a:t>altebestand)</a:t>
            </a:r>
            <a:endParaRPr sz="1900" i="1"/>
          </a:p>
          <a:p>
            <a:pPr marL="0" lvl="0" indent="0" algn="l" rtl="0">
              <a:spcBef>
                <a:spcPts val="1600"/>
              </a:spcBef>
              <a:spcAft>
                <a:spcPts val="0"/>
              </a:spcAft>
              <a:buNone/>
            </a:pPr>
            <a:endParaRPr sz="800">
              <a:solidFill>
                <a:schemeClr val="dk1"/>
              </a:solidFill>
            </a:endParaRPr>
          </a:p>
          <a:p>
            <a:pPr marL="0" lvl="0" indent="0" algn="l" rtl="0">
              <a:spcBef>
                <a:spcPts val="1600"/>
              </a:spcBef>
              <a:spcAft>
                <a:spcPts val="0"/>
              </a:spcAft>
              <a:buNone/>
            </a:pPr>
            <a:endParaRPr sz="800">
              <a:solidFill>
                <a:schemeClr val="dk1"/>
              </a:solidFill>
            </a:endParaRPr>
          </a:p>
          <a:p>
            <a:pPr marL="0" lvl="0" indent="0" algn="l" rtl="0">
              <a:spcBef>
                <a:spcPts val="1600"/>
              </a:spcBef>
              <a:spcAft>
                <a:spcPts val="1600"/>
              </a:spcAft>
              <a:buNone/>
            </a:pPr>
            <a:endParaRPr/>
          </a:p>
        </p:txBody>
      </p:sp>
      <p:sp>
        <p:nvSpPr>
          <p:cNvPr id="251" name="Google Shape;251;p33"/>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Use cases and application profiles</a:t>
            </a:r>
            <a:endParaRPr sz="2400" b="1" i="0" u="none" strike="noStrike" cap="none">
              <a:solidFill>
                <a:srgbClr val="000000"/>
              </a:solidFill>
              <a:latin typeface="Proxima Nova"/>
              <a:ea typeface="Proxima Nova"/>
              <a:cs typeface="Proxima Nova"/>
              <a:sym typeface="Proxima Nova"/>
            </a:endParaRPr>
          </a:p>
        </p:txBody>
      </p:sp>
      <p:cxnSp>
        <p:nvCxnSpPr>
          <p:cNvPr id="252" name="Google Shape;252;p33"/>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sp>
        <p:nvSpPr>
          <p:cNvPr id="253" name="Google Shape;253;p33"/>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6"/>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pic>
        <p:nvPicPr>
          <p:cNvPr id="273" name="Google Shape;273;p36"/>
          <p:cNvPicPr preferRelativeResize="0"/>
          <p:nvPr/>
        </p:nvPicPr>
        <p:blipFill rotWithShape="1">
          <a:blip r:embed="rId3">
            <a:alphaModFix/>
          </a:blip>
          <a:srcRect l="499" t="2457" r="13308" b="774"/>
          <a:stretch/>
        </p:blipFill>
        <p:spPr>
          <a:xfrm>
            <a:off x="321475" y="813600"/>
            <a:ext cx="8822528" cy="4268000"/>
          </a:xfrm>
          <a:prstGeom prst="rect">
            <a:avLst/>
          </a:prstGeom>
          <a:noFill/>
          <a:ln>
            <a:noFill/>
          </a:ln>
        </p:spPr>
      </p:pic>
      <p:pic>
        <p:nvPicPr>
          <p:cNvPr id="274" name="Google Shape;274;p36"/>
          <p:cNvPicPr preferRelativeResize="0"/>
          <p:nvPr/>
        </p:nvPicPr>
        <p:blipFill rotWithShape="1">
          <a:blip r:embed="rId3">
            <a:alphaModFix/>
          </a:blip>
          <a:srcRect l="87202" t="29766" r="458" b="35681"/>
          <a:stretch/>
        </p:blipFill>
        <p:spPr>
          <a:xfrm>
            <a:off x="7302975" y="662400"/>
            <a:ext cx="1262953" cy="1523999"/>
          </a:xfrm>
          <a:prstGeom prst="rect">
            <a:avLst/>
          </a:prstGeom>
          <a:noFill/>
          <a:ln>
            <a:noFill/>
          </a:ln>
        </p:spPr>
      </p:pic>
      <p:sp>
        <p:nvSpPr>
          <p:cNvPr id="275" name="Google Shape;275;p36"/>
          <p:cNvSpPr/>
          <p:nvPr/>
        </p:nvSpPr>
        <p:spPr>
          <a:xfrm>
            <a:off x="348825" y="813550"/>
            <a:ext cx="4108800" cy="4268100"/>
          </a:xfrm>
          <a:prstGeom prst="rect">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6"/>
          <p:cNvSpPr txBox="1"/>
          <p:nvPr/>
        </p:nvSpPr>
        <p:spPr>
          <a:xfrm>
            <a:off x="1199325" y="4681400"/>
            <a:ext cx="2407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nl">
                <a:latin typeface="Open Sans"/>
                <a:ea typeface="Open Sans"/>
                <a:cs typeface="Open Sans"/>
                <a:sym typeface="Open Sans"/>
              </a:rPr>
              <a:t>Network description</a:t>
            </a:r>
            <a:endParaRPr>
              <a:latin typeface="Open Sans"/>
              <a:ea typeface="Open Sans"/>
              <a:cs typeface="Open Sans"/>
              <a:sym typeface="Open Sans"/>
            </a:endParaRPr>
          </a:p>
        </p:txBody>
      </p:sp>
      <p:sp>
        <p:nvSpPr>
          <p:cNvPr id="277" name="Google Shape;277;p36"/>
          <p:cNvSpPr/>
          <p:nvPr/>
        </p:nvSpPr>
        <p:spPr>
          <a:xfrm>
            <a:off x="4534750" y="820600"/>
            <a:ext cx="2768100" cy="4268100"/>
          </a:xfrm>
          <a:prstGeom prst="rect">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6"/>
          <p:cNvSpPr/>
          <p:nvPr/>
        </p:nvSpPr>
        <p:spPr>
          <a:xfrm flipH="1">
            <a:off x="7379975" y="2127000"/>
            <a:ext cx="1593900" cy="2961600"/>
          </a:xfrm>
          <a:prstGeom prst="rect">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6"/>
          <p:cNvSpPr/>
          <p:nvPr/>
        </p:nvSpPr>
        <p:spPr>
          <a:xfrm flipH="1">
            <a:off x="7379975" y="820600"/>
            <a:ext cx="1593900" cy="1231200"/>
          </a:xfrm>
          <a:prstGeom prst="rect">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6"/>
          <p:cNvSpPr txBox="1"/>
          <p:nvPr/>
        </p:nvSpPr>
        <p:spPr>
          <a:xfrm>
            <a:off x="4484000" y="412230"/>
            <a:ext cx="2857475" cy="40007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nl">
                <a:latin typeface="Open Sans"/>
                <a:ea typeface="Open Sans"/>
                <a:cs typeface="Open Sans"/>
                <a:sym typeface="Open Sans"/>
              </a:rPr>
              <a:t>Service description (time tables)</a:t>
            </a:r>
            <a:endParaRPr>
              <a:latin typeface="Open Sans"/>
              <a:ea typeface="Open Sans"/>
              <a:cs typeface="Open Sans"/>
              <a:sym typeface="Open Sans"/>
            </a:endParaRPr>
          </a:p>
        </p:txBody>
      </p:sp>
      <p:sp>
        <p:nvSpPr>
          <p:cNvPr id="281" name="Google Shape;281;p36"/>
          <p:cNvSpPr txBox="1"/>
          <p:nvPr/>
        </p:nvSpPr>
        <p:spPr>
          <a:xfrm>
            <a:off x="7379975" y="420400"/>
            <a:ext cx="15939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nl">
                <a:latin typeface="Open Sans"/>
                <a:ea typeface="Open Sans"/>
                <a:cs typeface="Open Sans"/>
                <a:sym typeface="Open Sans"/>
              </a:rPr>
              <a:t>Routeplanning</a:t>
            </a:r>
            <a:endParaRPr>
              <a:latin typeface="Open Sans"/>
              <a:ea typeface="Open Sans"/>
              <a:cs typeface="Open Sans"/>
              <a:sym typeface="Open Sans"/>
            </a:endParaRPr>
          </a:p>
        </p:txBody>
      </p:sp>
      <p:sp>
        <p:nvSpPr>
          <p:cNvPr id="282" name="Google Shape;282;p36"/>
          <p:cNvSpPr txBox="1"/>
          <p:nvPr/>
        </p:nvSpPr>
        <p:spPr>
          <a:xfrm>
            <a:off x="7380125" y="4280874"/>
            <a:ext cx="15939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nl">
                <a:latin typeface="Open Sans"/>
                <a:ea typeface="Open Sans"/>
                <a:cs typeface="Open Sans"/>
                <a:sym typeface="Open Sans"/>
              </a:rPr>
              <a:t>Service description </a:t>
            </a:r>
            <a:br>
              <a:rPr lang="nl">
                <a:latin typeface="Open Sans"/>
                <a:ea typeface="Open Sans"/>
                <a:cs typeface="Open Sans"/>
                <a:sym typeface="Open Sans"/>
              </a:rPr>
            </a:br>
            <a:r>
              <a:rPr lang="nl">
                <a:latin typeface="Open Sans"/>
                <a:ea typeface="Open Sans"/>
                <a:cs typeface="Open Sans"/>
                <a:sym typeface="Open Sans"/>
              </a:rPr>
              <a:t>(Stop places)</a:t>
            </a:r>
            <a:endParaRPr>
              <a:latin typeface="Open Sans"/>
              <a:ea typeface="Open Sans"/>
              <a:cs typeface="Open Sans"/>
              <a:sym typeface="Open Sans"/>
            </a:endParaRPr>
          </a:p>
        </p:txBody>
      </p:sp>
      <p:sp>
        <p:nvSpPr>
          <p:cNvPr id="283" name="Google Shape;283;p36"/>
          <p:cNvSpPr txBox="1"/>
          <p:nvPr/>
        </p:nvSpPr>
        <p:spPr>
          <a:xfrm>
            <a:off x="502725" y="40384"/>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a:latin typeface="Proxima Nova"/>
                <a:ea typeface="Proxima Nova"/>
                <a:cs typeface="Proxima Nova"/>
                <a:sym typeface="Proxima Nova"/>
              </a:rPr>
              <a:t>Previous workshp</a:t>
            </a:r>
            <a:endParaRPr sz="2400" b="1" i="0" u="none" strike="noStrike" cap="none">
              <a:solidFill>
                <a:srgbClr val="000000"/>
              </a:solidFill>
              <a:latin typeface="Proxima Nova"/>
              <a:ea typeface="Proxima Nova"/>
              <a:cs typeface="Proxima Nova"/>
              <a:sym typeface="Proxima Nova"/>
            </a:endParaRPr>
          </a:p>
        </p:txBody>
      </p:sp>
      <p:cxnSp>
        <p:nvCxnSpPr>
          <p:cNvPr id="284" name="Google Shape;284;p36"/>
          <p:cNvCxnSpPr/>
          <p:nvPr/>
        </p:nvCxnSpPr>
        <p:spPr>
          <a:xfrm>
            <a:off x="632925" y="534384"/>
            <a:ext cx="566400" cy="0"/>
          </a:xfrm>
          <a:prstGeom prst="straightConnector1">
            <a:avLst/>
          </a:prstGeom>
          <a:noFill/>
          <a:ln w="38100" cap="flat" cmpd="sng">
            <a:solidFill>
              <a:schemeClr val="accent1"/>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5"/>
                                        </p:tgtEl>
                                        <p:attrNameLst>
                                          <p:attrName>style.visibility</p:attrName>
                                        </p:attrNameLst>
                                      </p:cBhvr>
                                      <p:to>
                                        <p:strVal val="visible"/>
                                      </p:to>
                                    </p:set>
                                    <p:animEffect transition="in" filter="fade">
                                      <p:cBhvr>
                                        <p:cTn id="7" dur="1000"/>
                                        <p:tgtEl>
                                          <p:spTgt spid="275"/>
                                        </p:tgtEl>
                                      </p:cBhvr>
                                    </p:animEffect>
                                  </p:childTnLst>
                                </p:cTn>
                              </p:par>
                              <p:par>
                                <p:cTn id="8" presetID="10" presetClass="entr" presetSubtype="0" fill="hold" nodeType="withEffect">
                                  <p:stCondLst>
                                    <p:cond delay="0"/>
                                  </p:stCondLst>
                                  <p:childTnLst>
                                    <p:set>
                                      <p:cBhvr>
                                        <p:cTn id="9" dur="1" fill="hold">
                                          <p:stCondLst>
                                            <p:cond delay="0"/>
                                          </p:stCondLst>
                                        </p:cTn>
                                        <p:tgtEl>
                                          <p:spTgt spid="276"/>
                                        </p:tgtEl>
                                        <p:attrNameLst>
                                          <p:attrName>style.visibility</p:attrName>
                                        </p:attrNameLst>
                                      </p:cBhvr>
                                      <p:to>
                                        <p:strVal val="visible"/>
                                      </p:to>
                                    </p:set>
                                    <p:animEffect transition="in" filter="fade">
                                      <p:cBhvr>
                                        <p:cTn id="10" dur="1000"/>
                                        <p:tgtEl>
                                          <p:spTgt spid="27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77"/>
                                        </p:tgtEl>
                                        <p:attrNameLst>
                                          <p:attrName>style.visibility</p:attrName>
                                        </p:attrNameLst>
                                      </p:cBhvr>
                                      <p:to>
                                        <p:strVal val="visible"/>
                                      </p:to>
                                    </p:set>
                                    <p:animEffect transition="in" filter="fade">
                                      <p:cBhvr>
                                        <p:cTn id="15" dur="1000"/>
                                        <p:tgtEl>
                                          <p:spTgt spid="277"/>
                                        </p:tgtEl>
                                      </p:cBhvr>
                                    </p:animEffect>
                                  </p:childTnLst>
                                </p:cTn>
                              </p:par>
                              <p:par>
                                <p:cTn id="16" presetID="10" presetClass="entr" presetSubtype="0" fill="hold" nodeType="withEffect">
                                  <p:stCondLst>
                                    <p:cond delay="0"/>
                                  </p:stCondLst>
                                  <p:childTnLst>
                                    <p:set>
                                      <p:cBhvr>
                                        <p:cTn id="17" dur="1" fill="hold">
                                          <p:stCondLst>
                                            <p:cond delay="0"/>
                                          </p:stCondLst>
                                        </p:cTn>
                                        <p:tgtEl>
                                          <p:spTgt spid="280"/>
                                        </p:tgtEl>
                                        <p:attrNameLst>
                                          <p:attrName>style.visibility</p:attrName>
                                        </p:attrNameLst>
                                      </p:cBhvr>
                                      <p:to>
                                        <p:strVal val="visible"/>
                                      </p:to>
                                    </p:set>
                                    <p:animEffect transition="in" filter="fade">
                                      <p:cBhvr>
                                        <p:cTn id="18" dur="1000"/>
                                        <p:tgtEl>
                                          <p:spTgt spid="28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78"/>
                                        </p:tgtEl>
                                        <p:attrNameLst>
                                          <p:attrName>style.visibility</p:attrName>
                                        </p:attrNameLst>
                                      </p:cBhvr>
                                      <p:to>
                                        <p:strVal val="visible"/>
                                      </p:to>
                                    </p:set>
                                    <p:animEffect transition="in" filter="fade">
                                      <p:cBhvr>
                                        <p:cTn id="23" dur="1000"/>
                                        <p:tgtEl>
                                          <p:spTgt spid="278"/>
                                        </p:tgtEl>
                                      </p:cBhvr>
                                    </p:animEffect>
                                  </p:childTnLst>
                                </p:cTn>
                              </p:par>
                              <p:par>
                                <p:cTn id="24" presetID="10" presetClass="entr" presetSubtype="0" fill="hold" nodeType="withEffect">
                                  <p:stCondLst>
                                    <p:cond delay="0"/>
                                  </p:stCondLst>
                                  <p:childTnLst>
                                    <p:set>
                                      <p:cBhvr>
                                        <p:cTn id="25" dur="1" fill="hold">
                                          <p:stCondLst>
                                            <p:cond delay="0"/>
                                          </p:stCondLst>
                                        </p:cTn>
                                        <p:tgtEl>
                                          <p:spTgt spid="282"/>
                                        </p:tgtEl>
                                        <p:attrNameLst>
                                          <p:attrName>style.visibility</p:attrName>
                                        </p:attrNameLst>
                                      </p:cBhvr>
                                      <p:to>
                                        <p:strVal val="visible"/>
                                      </p:to>
                                    </p:set>
                                    <p:animEffect transition="in" filter="fade">
                                      <p:cBhvr>
                                        <p:cTn id="26" dur="1000"/>
                                        <p:tgtEl>
                                          <p:spTgt spid="28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79"/>
                                        </p:tgtEl>
                                        <p:attrNameLst>
                                          <p:attrName>style.visibility</p:attrName>
                                        </p:attrNameLst>
                                      </p:cBhvr>
                                      <p:to>
                                        <p:strVal val="visible"/>
                                      </p:to>
                                    </p:set>
                                    <p:animEffect transition="in" filter="fade">
                                      <p:cBhvr>
                                        <p:cTn id="31" dur="1000"/>
                                        <p:tgtEl>
                                          <p:spTgt spid="279"/>
                                        </p:tgtEl>
                                      </p:cBhvr>
                                    </p:animEffect>
                                  </p:childTnLst>
                                </p:cTn>
                              </p:par>
                              <p:par>
                                <p:cTn id="32" presetID="10" presetClass="entr" presetSubtype="0" fill="hold" nodeType="withEffect">
                                  <p:stCondLst>
                                    <p:cond delay="0"/>
                                  </p:stCondLst>
                                  <p:childTnLst>
                                    <p:set>
                                      <p:cBhvr>
                                        <p:cTn id="33" dur="1" fill="hold">
                                          <p:stCondLst>
                                            <p:cond delay="0"/>
                                          </p:stCondLst>
                                        </p:cTn>
                                        <p:tgtEl>
                                          <p:spTgt spid="281"/>
                                        </p:tgtEl>
                                        <p:attrNameLst>
                                          <p:attrName>style.visibility</p:attrName>
                                        </p:attrNameLst>
                                      </p:cBhvr>
                                      <p:to>
                                        <p:strVal val="visible"/>
                                      </p:to>
                                    </p:set>
                                    <p:animEffect transition="in" filter="fade">
                                      <p:cBhvr>
                                        <p:cTn id="34" dur="1000"/>
                                        <p:tgtEl>
                                          <p:spTgt spid="2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57"/>
        <p:cNvGrpSpPr/>
        <p:nvPr/>
      </p:nvGrpSpPr>
      <p:grpSpPr>
        <a:xfrm>
          <a:off x="0" y="0"/>
          <a:ext cx="0" cy="0"/>
          <a:chOff x="0" y="0"/>
          <a:chExt cx="0" cy="0"/>
        </a:xfrm>
      </p:grpSpPr>
      <p:sp>
        <p:nvSpPr>
          <p:cNvPr id="258" name="Google Shape;258;p34"/>
          <p:cNvSpPr txBox="1">
            <a:spLocks noGrp="1"/>
          </p:cNvSpPr>
          <p:nvPr>
            <p:ph type="title" idx="4294967295"/>
          </p:nvPr>
        </p:nvSpPr>
        <p:spPr>
          <a:xfrm>
            <a:off x="228900" y="1285800"/>
            <a:ext cx="8686200" cy="2571900"/>
          </a:xfrm>
          <a:prstGeom prst="rect">
            <a:avLst/>
          </a:prstGeom>
          <a:noFill/>
          <a:ln>
            <a:noFill/>
          </a:ln>
        </p:spPr>
        <p:txBody>
          <a:bodyPr spcFirstLastPara="1" wrap="square" lIns="91425" tIns="91425" rIns="91425" bIns="91425" anchor="ctr" anchorCtr="0">
            <a:noAutofit/>
          </a:bodyPr>
          <a:lstStyle/>
          <a:p>
            <a:pPr marL="0" lvl="0" indent="0" algn="ctr" rtl="0">
              <a:lnSpc>
                <a:spcPct val="102702"/>
              </a:lnSpc>
              <a:spcBef>
                <a:spcPts val="0"/>
              </a:spcBef>
              <a:spcAft>
                <a:spcPts val="0"/>
              </a:spcAft>
              <a:buSzPts val="3700"/>
              <a:buNone/>
            </a:pPr>
            <a:r>
              <a:rPr lang="en-GB" b="1">
                <a:highlight>
                  <a:schemeClr val="accent1"/>
                </a:highlight>
              </a:rPr>
              <a:t>Stop Place examples</a:t>
            </a:r>
            <a:endParaRPr b="1">
              <a:highlight>
                <a:schemeClr val="accent1"/>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
        <p:nvSpPr>
          <p:cNvPr id="294" name="Google Shape;294;p37"/>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a:solidFill>
                  <a:schemeClr val="dk1"/>
                </a:solidFill>
                <a:latin typeface="Proxima Nova"/>
                <a:ea typeface="Proxima Nova"/>
                <a:cs typeface="Proxima Nova"/>
                <a:sym typeface="Proxima Nova"/>
              </a:rPr>
              <a:t>Scheduled Stop Points en Stop Places</a:t>
            </a:r>
            <a:endParaRPr sz="2400" b="1" i="0" u="none" strike="noStrike" cap="none">
              <a:solidFill>
                <a:srgbClr val="000000"/>
              </a:solidFill>
              <a:latin typeface="Proxima Nova"/>
              <a:ea typeface="Proxima Nova"/>
              <a:cs typeface="Proxima Nova"/>
              <a:sym typeface="Proxima Nova"/>
            </a:endParaRPr>
          </a:p>
        </p:txBody>
      </p:sp>
      <p:cxnSp>
        <p:nvCxnSpPr>
          <p:cNvPr id="295" name="Google Shape;295;p37"/>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pic>
        <p:nvPicPr>
          <p:cNvPr id="3" name="Picture 2">
            <a:extLst>
              <a:ext uri="{FF2B5EF4-FFF2-40B4-BE49-F238E27FC236}">
                <a16:creationId xmlns:a16="http://schemas.microsoft.com/office/drawing/2014/main" id="{70C727E2-7D15-4C71-B430-38A6B8E0078B}"/>
              </a:ext>
            </a:extLst>
          </p:cNvPr>
          <p:cNvPicPr>
            <a:picLocks noChangeAspect="1"/>
          </p:cNvPicPr>
          <p:nvPr/>
        </p:nvPicPr>
        <p:blipFill rotWithShape="1">
          <a:blip r:embed="rId3"/>
          <a:srcRect l="917" t="3683" r="1277" b="2866"/>
          <a:stretch/>
        </p:blipFill>
        <p:spPr>
          <a:xfrm>
            <a:off x="1247503" y="900242"/>
            <a:ext cx="7197634" cy="415976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pic>
        <p:nvPicPr>
          <p:cNvPr id="3" name="Picture 2">
            <a:extLst>
              <a:ext uri="{FF2B5EF4-FFF2-40B4-BE49-F238E27FC236}">
                <a16:creationId xmlns:a16="http://schemas.microsoft.com/office/drawing/2014/main" id="{70C727E2-7D15-4C71-B430-38A6B8E0078B}"/>
              </a:ext>
            </a:extLst>
          </p:cNvPr>
          <p:cNvPicPr>
            <a:picLocks noChangeAspect="1"/>
          </p:cNvPicPr>
          <p:nvPr/>
        </p:nvPicPr>
        <p:blipFill rotWithShape="1">
          <a:blip r:embed="rId3"/>
          <a:srcRect l="917" t="3683" r="27998" b="43955"/>
          <a:stretch/>
        </p:blipFill>
        <p:spPr>
          <a:xfrm>
            <a:off x="398418" y="677087"/>
            <a:ext cx="8504941" cy="3789325"/>
          </a:xfrm>
          <a:prstGeom prst="rect">
            <a:avLst/>
          </a:prstGeom>
        </p:spPr>
      </p:pic>
      <p:sp>
        <p:nvSpPr>
          <p:cNvPr id="2" name="Rectangle 1">
            <a:extLst>
              <a:ext uri="{FF2B5EF4-FFF2-40B4-BE49-F238E27FC236}">
                <a16:creationId xmlns:a16="http://schemas.microsoft.com/office/drawing/2014/main" id="{C730B134-FCBC-45E6-9DA7-555370F9E928}"/>
              </a:ext>
            </a:extLst>
          </p:cNvPr>
          <p:cNvSpPr/>
          <p:nvPr/>
        </p:nvSpPr>
        <p:spPr>
          <a:xfrm>
            <a:off x="450670" y="2571749"/>
            <a:ext cx="7315199"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4022C2F-D853-4098-B7AF-5D2CE64EFCA4}"/>
              </a:ext>
            </a:extLst>
          </p:cNvPr>
          <p:cNvSpPr/>
          <p:nvPr/>
        </p:nvSpPr>
        <p:spPr>
          <a:xfrm>
            <a:off x="1275807" y="2926623"/>
            <a:ext cx="7315199"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F97D396-0830-44DB-843D-8C55F8BB13E3}"/>
              </a:ext>
            </a:extLst>
          </p:cNvPr>
          <p:cNvSpPr/>
          <p:nvPr/>
        </p:nvSpPr>
        <p:spPr>
          <a:xfrm>
            <a:off x="3132910" y="1648640"/>
            <a:ext cx="5822701"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76C9952-9996-4FC8-B607-8141F0EDDE33}"/>
              </a:ext>
            </a:extLst>
          </p:cNvPr>
          <p:cNvSpPr/>
          <p:nvPr/>
        </p:nvSpPr>
        <p:spPr>
          <a:xfrm>
            <a:off x="3286944" y="475161"/>
            <a:ext cx="5822701"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6FF3761-EA43-4C37-81F3-655ECA76D3E6}"/>
              </a:ext>
            </a:extLst>
          </p:cNvPr>
          <p:cNvSpPr/>
          <p:nvPr/>
        </p:nvSpPr>
        <p:spPr>
          <a:xfrm>
            <a:off x="1577887" y="1624419"/>
            <a:ext cx="5822701"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1172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pic>
        <p:nvPicPr>
          <p:cNvPr id="3" name="Picture 2">
            <a:extLst>
              <a:ext uri="{FF2B5EF4-FFF2-40B4-BE49-F238E27FC236}">
                <a16:creationId xmlns:a16="http://schemas.microsoft.com/office/drawing/2014/main" id="{70C727E2-7D15-4C71-B430-38A6B8E0078B}"/>
              </a:ext>
            </a:extLst>
          </p:cNvPr>
          <p:cNvPicPr>
            <a:picLocks noChangeAspect="1"/>
          </p:cNvPicPr>
          <p:nvPr/>
        </p:nvPicPr>
        <p:blipFill rotWithShape="1">
          <a:blip r:embed="rId3"/>
          <a:srcRect l="917" t="3683" r="27998" b="43955"/>
          <a:stretch/>
        </p:blipFill>
        <p:spPr>
          <a:xfrm>
            <a:off x="398418" y="677087"/>
            <a:ext cx="8504941" cy="3789325"/>
          </a:xfrm>
          <a:prstGeom prst="rect">
            <a:avLst/>
          </a:prstGeom>
        </p:spPr>
      </p:pic>
      <p:sp>
        <p:nvSpPr>
          <p:cNvPr id="2" name="Rectangle 1">
            <a:extLst>
              <a:ext uri="{FF2B5EF4-FFF2-40B4-BE49-F238E27FC236}">
                <a16:creationId xmlns:a16="http://schemas.microsoft.com/office/drawing/2014/main" id="{C730B134-FCBC-45E6-9DA7-555370F9E928}"/>
              </a:ext>
            </a:extLst>
          </p:cNvPr>
          <p:cNvSpPr/>
          <p:nvPr/>
        </p:nvSpPr>
        <p:spPr>
          <a:xfrm>
            <a:off x="450670" y="2571749"/>
            <a:ext cx="7315199"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4022C2F-D853-4098-B7AF-5D2CE64EFCA4}"/>
              </a:ext>
            </a:extLst>
          </p:cNvPr>
          <p:cNvSpPr/>
          <p:nvPr/>
        </p:nvSpPr>
        <p:spPr>
          <a:xfrm>
            <a:off x="1275807" y="2926623"/>
            <a:ext cx="7315199"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F97D396-0830-44DB-843D-8C55F8BB13E3}"/>
              </a:ext>
            </a:extLst>
          </p:cNvPr>
          <p:cNvSpPr/>
          <p:nvPr/>
        </p:nvSpPr>
        <p:spPr>
          <a:xfrm>
            <a:off x="3132910" y="1648640"/>
            <a:ext cx="5822701"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76C9952-9996-4FC8-B607-8141F0EDDE33}"/>
              </a:ext>
            </a:extLst>
          </p:cNvPr>
          <p:cNvSpPr/>
          <p:nvPr/>
        </p:nvSpPr>
        <p:spPr>
          <a:xfrm>
            <a:off x="5623560" y="475161"/>
            <a:ext cx="3486085"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6FF3761-EA43-4C37-81F3-655ECA76D3E6}"/>
              </a:ext>
            </a:extLst>
          </p:cNvPr>
          <p:cNvSpPr/>
          <p:nvPr/>
        </p:nvSpPr>
        <p:spPr>
          <a:xfrm>
            <a:off x="1577887" y="1624419"/>
            <a:ext cx="5822701"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56277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pic>
        <p:nvPicPr>
          <p:cNvPr id="3" name="Picture 2">
            <a:extLst>
              <a:ext uri="{FF2B5EF4-FFF2-40B4-BE49-F238E27FC236}">
                <a16:creationId xmlns:a16="http://schemas.microsoft.com/office/drawing/2014/main" id="{70C727E2-7D15-4C71-B430-38A6B8E0078B}"/>
              </a:ext>
            </a:extLst>
          </p:cNvPr>
          <p:cNvPicPr>
            <a:picLocks noChangeAspect="1"/>
          </p:cNvPicPr>
          <p:nvPr/>
        </p:nvPicPr>
        <p:blipFill rotWithShape="1">
          <a:blip r:embed="rId3"/>
          <a:srcRect l="917" t="3683" r="27998" b="43955"/>
          <a:stretch/>
        </p:blipFill>
        <p:spPr>
          <a:xfrm>
            <a:off x="398418" y="677087"/>
            <a:ext cx="8504941" cy="3789325"/>
          </a:xfrm>
          <a:prstGeom prst="rect">
            <a:avLst/>
          </a:prstGeom>
        </p:spPr>
      </p:pic>
      <p:sp>
        <p:nvSpPr>
          <p:cNvPr id="2" name="Rectangle 1">
            <a:extLst>
              <a:ext uri="{FF2B5EF4-FFF2-40B4-BE49-F238E27FC236}">
                <a16:creationId xmlns:a16="http://schemas.microsoft.com/office/drawing/2014/main" id="{C730B134-FCBC-45E6-9DA7-555370F9E928}"/>
              </a:ext>
            </a:extLst>
          </p:cNvPr>
          <p:cNvSpPr/>
          <p:nvPr/>
        </p:nvSpPr>
        <p:spPr>
          <a:xfrm>
            <a:off x="450670" y="2571749"/>
            <a:ext cx="7315199"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4022C2F-D853-4098-B7AF-5D2CE64EFCA4}"/>
              </a:ext>
            </a:extLst>
          </p:cNvPr>
          <p:cNvSpPr/>
          <p:nvPr/>
        </p:nvSpPr>
        <p:spPr>
          <a:xfrm>
            <a:off x="1275807" y="2926623"/>
            <a:ext cx="7315199"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F97D396-0830-44DB-843D-8C55F8BB13E3}"/>
              </a:ext>
            </a:extLst>
          </p:cNvPr>
          <p:cNvSpPr/>
          <p:nvPr/>
        </p:nvSpPr>
        <p:spPr>
          <a:xfrm>
            <a:off x="3132910" y="1648640"/>
            <a:ext cx="5822701"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76C9952-9996-4FC8-B607-8141F0EDDE33}"/>
              </a:ext>
            </a:extLst>
          </p:cNvPr>
          <p:cNvSpPr/>
          <p:nvPr/>
        </p:nvSpPr>
        <p:spPr>
          <a:xfrm>
            <a:off x="7223760" y="475161"/>
            <a:ext cx="1885885"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6FF3761-EA43-4C37-81F3-655ECA76D3E6}"/>
              </a:ext>
            </a:extLst>
          </p:cNvPr>
          <p:cNvSpPr/>
          <p:nvPr/>
        </p:nvSpPr>
        <p:spPr>
          <a:xfrm>
            <a:off x="1577887" y="1624419"/>
            <a:ext cx="5822701"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3439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pic>
        <p:nvPicPr>
          <p:cNvPr id="3" name="Picture 2">
            <a:extLst>
              <a:ext uri="{FF2B5EF4-FFF2-40B4-BE49-F238E27FC236}">
                <a16:creationId xmlns:a16="http://schemas.microsoft.com/office/drawing/2014/main" id="{70C727E2-7D15-4C71-B430-38A6B8E0078B}"/>
              </a:ext>
            </a:extLst>
          </p:cNvPr>
          <p:cNvPicPr>
            <a:picLocks noChangeAspect="1"/>
          </p:cNvPicPr>
          <p:nvPr/>
        </p:nvPicPr>
        <p:blipFill rotWithShape="1">
          <a:blip r:embed="rId3"/>
          <a:srcRect l="917" t="3683" r="27998" b="43955"/>
          <a:stretch/>
        </p:blipFill>
        <p:spPr>
          <a:xfrm>
            <a:off x="398418" y="677087"/>
            <a:ext cx="8504941" cy="3789325"/>
          </a:xfrm>
          <a:prstGeom prst="rect">
            <a:avLst/>
          </a:prstGeom>
        </p:spPr>
      </p:pic>
      <p:sp>
        <p:nvSpPr>
          <p:cNvPr id="2" name="Rectangle 1">
            <a:extLst>
              <a:ext uri="{FF2B5EF4-FFF2-40B4-BE49-F238E27FC236}">
                <a16:creationId xmlns:a16="http://schemas.microsoft.com/office/drawing/2014/main" id="{C730B134-FCBC-45E6-9DA7-555370F9E928}"/>
              </a:ext>
            </a:extLst>
          </p:cNvPr>
          <p:cNvSpPr/>
          <p:nvPr/>
        </p:nvSpPr>
        <p:spPr>
          <a:xfrm>
            <a:off x="450670" y="2571749"/>
            <a:ext cx="7315199"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4022C2F-D853-4098-B7AF-5D2CE64EFCA4}"/>
              </a:ext>
            </a:extLst>
          </p:cNvPr>
          <p:cNvSpPr/>
          <p:nvPr/>
        </p:nvSpPr>
        <p:spPr>
          <a:xfrm>
            <a:off x="1275807" y="2926623"/>
            <a:ext cx="7315199"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F97D396-0830-44DB-843D-8C55F8BB13E3}"/>
              </a:ext>
            </a:extLst>
          </p:cNvPr>
          <p:cNvSpPr/>
          <p:nvPr/>
        </p:nvSpPr>
        <p:spPr>
          <a:xfrm>
            <a:off x="3132910" y="1648640"/>
            <a:ext cx="4632959"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6FF3761-EA43-4C37-81F3-655ECA76D3E6}"/>
              </a:ext>
            </a:extLst>
          </p:cNvPr>
          <p:cNvSpPr/>
          <p:nvPr/>
        </p:nvSpPr>
        <p:spPr>
          <a:xfrm>
            <a:off x="1577887" y="1624419"/>
            <a:ext cx="5822701"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10002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pic>
        <p:nvPicPr>
          <p:cNvPr id="3" name="Picture 2">
            <a:extLst>
              <a:ext uri="{FF2B5EF4-FFF2-40B4-BE49-F238E27FC236}">
                <a16:creationId xmlns:a16="http://schemas.microsoft.com/office/drawing/2014/main" id="{70C727E2-7D15-4C71-B430-38A6B8E0078B}"/>
              </a:ext>
            </a:extLst>
          </p:cNvPr>
          <p:cNvPicPr>
            <a:picLocks noChangeAspect="1"/>
          </p:cNvPicPr>
          <p:nvPr/>
        </p:nvPicPr>
        <p:blipFill rotWithShape="1">
          <a:blip r:embed="rId3"/>
          <a:srcRect l="917" t="3683" r="27998" b="43955"/>
          <a:stretch/>
        </p:blipFill>
        <p:spPr>
          <a:xfrm>
            <a:off x="398418" y="677087"/>
            <a:ext cx="8504941" cy="3789325"/>
          </a:xfrm>
          <a:prstGeom prst="rect">
            <a:avLst/>
          </a:prstGeom>
        </p:spPr>
      </p:pic>
      <p:sp>
        <p:nvSpPr>
          <p:cNvPr id="2" name="Rectangle 1">
            <a:extLst>
              <a:ext uri="{FF2B5EF4-FFF2-40B4-BE49-F238E27FC236}">
                <a16:creationId xmlns:a16="http://schemas.microsoft.com/office/drawing/2014/main" id="{C730B134-FCBC-45E6-9DA7-555370F9E928}"/>
              </a:ext>
            </a:extLst>
          </p:cNvPr>
          <p:cNvSpPr/>
          <p:nvPr/>
        </p:nvSpPr>
        <p:spPr>
          <a:xfrm>
            <a:off x="450670" y="2571749"/>
            <a:ext cx="7315199"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4022C2F-D853-4098-B7AF-5D2CE64EFCA4}"/>
              </a:ext>
            </a:extLst>
          </p:cNvPr>
          <p:cNvSpPr/>
          <p:nvPr/>
        </p:nvSpPr>
        <p:spPr>
          <a:xfrm>
            <a:off x="1275807" y="2926623"/>
            <a:ext cx="7315199"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95886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pic>
        <p:nvPicPr>
          <p:cNvPr id="3" name="Picture 2">
            <a:extLst>
              <a:ext uri="{FF2B5EF4-FFF2-40B4-BE49-F238E27FC236}">
                <a16:creationId xmlns:a16="http://schemas.microsoft.com/office/drawing/2014/main" id="{70C727E2-7D15-4C71-B430-38A6B8E0078B}"/>
              </a:ext>
            </a:extLst>
          </p:cNvPr>
          <p:cNvPicPr>
            <a:picLocks noChangeAspect="1"/>
          </p:cNvPicPr>
          <p:nvPr/>
        </p:nvPicPr>
        <p:blipFill rotWithShape="1">
          <a:blip r:embed="rId3"/>
          <a:srcRect l="917" t="3683" r="27998" b="43955"/>
          <a:stretch/>
        </p:blipFill>
        <p:spPr>
          <a:xfrm>
            <a:off x="398418" y="677087"/>
            <a:ext cx="8504941" cy="3789325"/>
          </a:xfrm>
          <a:prstGeom prst="rect">
            <a:avLst/>
          </a:prstGeom>
        </p:spPr>
      </p:pic>
    </p:spTree>
    <p:extLst>
      <p:ext uri="{BB962C8B-B14F-4D97-AF65-F5344CB8AC3E}">
        <p14:creationId xmlns:p14="http://schemas.microsoft.com/office/powerpoint/2010/main" val="3005644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1"/>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Practicalities</a:t>
            </a:r>
            <a:endParaRPr sz="2400" b="1" i="0" u="none" strike="noStrike" cap="none">
              <a:solidFill>
                <a:srgbClr val="000000"/>
              </a:solidFill>
              <a:latin typeface="Proxima Nova"/>
              <a:ea typeface="Proxima Nova"/>
              <a:cs typeface="Proxima Nova"/>
              <a:sym typeface="Proxima Nova"/>
            </a:endParaRPr>
          </a:p>
        </p:txBody>
      </p:sp>
      <p:cxnSp>
        <p:nvCxnSpPr>
          <p:cNvPr id="100" name="Google Shape;100;p21"/>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sp>
        <p:nvSpPr>
          <p:cNvPr id="101" name="Google Shape;101;p21"/>
          <p:cNvSpPr txBox="1">
            <a:spLocks noGrp="1"/>
          </p:cNvSpPr>
          <p:nvPr>
            <p:ph type="body" idx="4294967295"/>
          </p:nvPr>
        </p:nvSpPr>
        <p:spPr>
          <a:xfrm>
            <a:off x="384725" y="1099200"/>
            <a:ext cx="7416000" cy="27540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50000"/>
              </a:lnSpc>
              <a:spcBef>
                <a:spcPts val="300"/>
              </a:spcBef>
              <a:spcAft>
                <a:spcPts val="0"/>
              </a:spcAft>
              <a:buClr>
                <a:srgbClr val="434343"/>
              </a:buClr>
              <a:buSzPts val="1800"/>
              <a:buChar char="•"/>
            </a:pPr>
            <a:r>
              <a:rPr lang="nl">
                <a:solidFill>
                  <a:srgbClr val="434343"/>
                </a:solidFill>
              </a:rPr>
              <a:t>Sound of the audience is muted.</a:t>
            </a:r>
            <a:endParaRPr>
              <a:solidFill>
                <a:srgbClr val="434343"/>
              </a:solidFill>
            </a:endParaRPr>
          </a:p>
          <a:p>
            <a:pPr marL="457200" marR="0" lvl="0" indent="-342900" algn="l" rtl="0">
              <a:lnSpc>
                <a:spcPct val="150000"/>
              </a:lnSpc>
              <a:spcBef>
                <a:spcPts val="1000"/>
              </a:spcBef>
              <a:spcAft>
                <a:spcPts val="0"/>
              </a:spcAft>
              <a:buClr>
                <a:srgbClr val="434343"/>
              </a:buClr>
              <a:buSzPts val="1800"/>
              <a:buChar char="•"/>
            </a:pPr>
            <a:r>
              <a:rPr lang="nl">
                <a:solidFill>
                  <a:srgbClr val="434343"/>
                </a:solidFill>
              </a:rPr>
              <a:t>Questions, remarks or proposals can be shared via the chat function of MS Teams.</a:t>
            </a:r>
            <a:endParaRPr>
              <a:solidFill>
                <a:srgbClr val="434343"/>
              </a:solidFill>
            </a:endParaRPr>
          </a:p>
          <a:p>
            <a:pPr marL="457200" marR="0" lvl="0" indent="-342900" algn="l" rtl="0">
              <a:lnSpc>
                <a:spcPct val="150000"/>
              </a:lnSpc>
              <a:spcBef>
                <a:spcPts val="1000"/>
              </a:spcBef>
              <a:spcAft>
                <a:spcPts val="0"/>
              </a:spcAft>
              <a:buClr>
                <a:srgbClr val="434343"/>
              </a:buClr>
              <a:buSzPts val="1800"/>
              <a:buChar char="•"/>
            </a:pPr>
            <a:r>
              <a:rPr lang="nl">
                <a:solidFill>
                  <a:srgbClr val="434343"/>
                </a:solidFill>
              </a:rPr>
              <a:t>Interaction is highly encouraged!</a:t>
            </a:r>
            <a:endParaRPr>
              <a:solidFill>
                <a:srgbClr val="434343"/>
              </a:solidFill>
            </a:endParaRPr>
          </a:p>
          <a:p>
            <a:pPr marL="457200" marR="0" lvl="0" indent="-342900" algn="l" rtl="0">
              <a:lnSpc>
                <a:spcPct val="150000"/>
              </a:lnSpc>
              <a:spcBef>
                <a:spcPts val="1000"/>
              </a:spcBef>
              <a:spcAft>
                <a:spcPts val="0"/>
              </a:spcAft>
              <a:buClr>
                <a:srgbClr val="434343"/>
              </a:buClr>
              <a:buSzPts val="1800"/>
              <a:buChar char="•"/>
            </a:pPr>
            <a:r>
              <a:rPr lang="nl">
                <a:solidFill>
                  <a:srgbClr val="434343"/>
                </a:solidFill>
              </a:rPr>
              <a:t>Yes/no questions can simply be answered using +1 or -1in the chat.</a:t>
            </a:r>
            <a:endParaRPr>
              <a:solidFill>
                <a:srgbClr val="434343"/>
              </a:solidFill>
            </a:endParaRPr>
          </a:p>
          <a:p>
            <a:pPr marL="914400" marR="0" lvl="0" indent="0" algn="l" rtl="0">
              <a:lnSpc>
                <a:spcPct val="150000"/>
              </a:lnSpc>
              <a:spcBef>
                <a:spcPts val="1000"/>
              </a:spcBef>
              <a:spcAft>
                <a:spcPts val="0"/>
              </a:spcAft>
              <a:buSzPts val="1980"/>
              <a:buNone/>
            </a:pPr>
            <a:endParaRPr>
              <a:solidFill>
                <a:srgbClr val="434343"/>
              </a:solidFill>
              <a:latin typeface="Proxima Nova"/>
              <a:ea typeface="Proxima Nova"/>
              <a:cs typeface="Proxima Nova"/>
              <a:sym typeface="Proxima Nova"/>
            </a:endParaRPr>
          </a:p>
          <a:p>
            <a:pPr marL="457200" marR="0" lvl="0" indent="0" algn="l" rtl="0">
              <a:lnSpc>
                <a:spcPct val="115000"/>
              </a:lnSpc>
              <a:spcBef>
                <a:spcPts val="300"/>
              </a:spcBef>
              <a:spcAft>
                <a:spcPts val="0"/>
              </a:spcAft>
              <a:buSzPts val="1980"/>
              <a:buNone/>
            </a:pPr>
            <a:endParaRPr>
              <a:latin typeface="Proxima Nova"/>
              <a:ea typeface="Proxima Nova"/>
              <a:cs typeface="Proxima Nova"/>
              <a:sym typeface="Proxima Nova"/>
            </a:endParaRPr>
          </a:p>
          <a:p>
            <a:pPr marL="457200" marR="0" lvl="0" indent="0" algn="l" rtl="0">
              <a:lnSpc>
                <a:spcPct val="115000"/>
              </a:lnSpc>
              <a:spcBef>
                <a:spcPts val="300"/>
              </a:spcBef>
              <a:spcAft>
                <a:spcPts val="0"/>
              </a:spcAft>
              <a:buSzPts val="1980"/>
              <a:buNone/>
            </a:pPr>
            <a:r>
              <a:rPr lang="nl">
                <a:latin typeface="Proxima Nova"/>
                <a:ea typeface="Proxima Nova"/>
                <a:cs typeface="Proxima Nova"/>
                <a:sym typeface="Proxima Nova"/>
              </a:rPr>
              <a:t> </a:t>
            </a:r>
            <a:endParaRPr>
              <a:latin typeface="Proxima Nova"/>
              <a:ea typeface="Proxima Nova"/>
              <a:cs typeface="Proxima Nova"/>
              <a:sym typeface="Proxima Nova"/>
            </a:endParaRPr>
          </a:p>
        </p:txBody>
      </p:sp>
      <p:sp>
        <p:nvSpPr>
          <p:cNvPr id="102" name="Google Shape;102;p21"/>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pic>
        <p:nvPicPr>
          <p:cNvPr id="3" name="Picture 2">
            <a:extLst>
              <a:ext uri="{FF2B5EF4-FFF2-40B4-BE49-F238E27FC236}">
                <a16:creationId xmlns:a16="http://schemas.microsoft.com/office/drawing/2014/main" id="{70C727E2-7D15-4C71-B430-38A6B8E0078B}"/>
              </a:ext>
            </a:extLst>
          </p:cNvPr>
          <p:cNvPicPr>
            <a:picLocks noChangeAspect="1"/>
          </p:cNvPicPr>
          <p:nvPr/>
        </p:nvPicPr>
        <p:blipFill rotWithShape="1">
          <a:blip r:embed="rId3"/>
          <a:srcRect l="917" t="3683" r="1277" b="2866"/>
          <a:stretch/>
        </p:blipFill>
        <p:spPr>
          <a:xfrm>
            <a:off x="378823" y="70749"/>
            <a:ext cx="8636102" cy="4991107"/>
          </a:xfrm>
          <a:prstGeom prst="rect">
            <a:avLst/>
          </a:prstGeom>
        </p:spPr>
      </p:pic>
    </p:spTree>
    <p:extLst>
      <p:ext uri="{BB962C8B-B14F-4D97-AF65-F5344CB8AC3E}">
        <p14:creationId xmlns:p14="http://schemas.microsoft.com/office/powerpoint/2010/main" val="7240890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pic>
        <p:nvPicPr>
          <p:cNvPr id="3" name="Picture 2">
            <a:extLst>
              <a:ext uri="{FF2B5EF4-FFF2-40B4-BE49-F238E27FC236}">
                <a16:creationId xmlns:a16="http://schemas.microsoft.com/office/drawing/2014/main" id="{70C727E2-7D15-4C71-B430-38A6B8E0078B}"/>
              </a:ext>
            </a:extLst>
          </p:cNvPr>
          <p:cNvPicPr>
            <a:picLocks noChangeAspect="1"/>
          </p:cNvPicPr>
          <p:nvPr/>
        </p:nvPicPr>
        <p:blipFill rotWithShape="1">
          <a:blip r:embed="rId3"/>
          <a:srcRect l="62608" t="23637" r="1277" b="2866"/>
          <a:stretch/>
        </p:blipFill>
        <p:spPr>
          <a:xfrm>
            <a:off x="3246120" y="138722"/>
            <a:ext cx="3953067" cy="4866055"/>
          </a:xfrm>
          <a:prstGeom prst="rect">
            <a:avLst/>
          </a:prstGeom>
        </p:spPr>
      </p:pic>
      <p:sp>
        <p:nvSpPr>
          <p:cNvPr id="4" name="Rectangle 3">
            <a:extLst>
              <a:ext uri="{FF2B5EF4-FFF2-40B4-BE49-F238E27FC236}">
                <a16:creationId xmlns:a16="http://schemas.microsoft.com/office/drawing/2014/main" id="{DD63562B-B410-4B54-8520-65AD3BE0C06E}"/>
              </a:ext>
            </a:extLst>
          </p:cNvPr>
          <p:cNvSpPr/>
          <p:nvPr/>
        </p:nvSpPr>
        <p:spPr>
          <a:xfrm>
            <a:off x="3076303" y="869223"/>
            <a:ext cx="1084217" cy="20965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1FDE5E7-3971-45D9-A733-BE9CCA2C7D1A}"/>
              </a:ext>
            </a:extLst>
          </p:cNvPr>
          <p:cNvSpPr/>
          <p:nvPr/>
        </p:nvSpPr>
        <p:spPr>
          <a:xfrm>
            <a:off x="3246120" y="122937"/>
            <a:ext cx="1084217" cy="1971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54304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pic>
        <p:nvPicPr>
          <p:cNvPr id="3" name="Picture 2">
            <a:extLst>
              <a:ext uri="{FF2B5EF4-FFF2-40B4-BE49-F238E27FC236}">
                <a16:creationId xmlns:a16="http://schemas.microsoft.com/office/drawing/2014/main" id="{70C727E2-7D15-4C71-B430-38A6B8E0078B}"/>
              </a:ext>
            </a:extLst>
          </p:cNvPr>
          <p:cNvPicPr>
            <a:picLocks noChangeAspect="1"/>
          </p:cNvPicPr>
          <p:nvPr/>
        </p:nvPicPr>
        <p:blipFill rotWithShape="1">
          <a:blip r:embed="rId3"/>
          <a:srcRect l="917" t="3683" r="1277" b="2866"/>
          <a:stretch/>
        </p:blipFill>
        <p:spPr>
          <a:xfrm>
            <a:off x="378823" y="70749"/>
            <a:ext cx="8636102" cy="4991107"/>
          </a:xfrm>
          <a:prstGeom prst="rect">
            <a:avLst/>
          </a:prstGeom>
        </p:spPr>
      </p:pic>
    </p:spTree>
    <p:extLst>
      <p:ext uri="{BB962C8B-B14F-4D97-AF65-F5344CB8AC3E}">
        <p14:creationId xmlns:p14="http://schemas.microsoft.com/office/powerpoint/2010/main" val="33317606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cxnSp>
        <p:nvCxnSpPr>
          <p:cNvPr id="295" name="Google Shape;295;p37"/>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pic>
        <p:nvPicPr>
          <p:cNvPr id="3" name="Picture 2">
            <a:extLst>
              <a:ext uri="{FF2B5EF4-FFF2-40B4-BE49-F238E27FC236}">
                <a16:creationId xmlns:a16="http://schemas.microsoft.com/office/drawing/2014/main" id="{A1C989B7-5D6D-4DAF-A308-D2CCC4FEAB32}"/>
              </a:ext>
            </a:extLst>
          </p:cNvPr>
          <p:cNvPicPr>
            <a:picLocks noChangeAspect="1"/>
          </p:cNvPicPr>
          <p:nvPr/>
        </p:nvPicPr>
        <p:blipFill rotWithShape="1">
          <a:blip r:embed="rId3"/>
          <a:srcRect l="1991" t="4191" r="2229" b="1841"/>
          <a:stretch/>
        </p:blipFill>
        <p:spPr>
          <a:xfrm>
            <a:off x="1776549" y="77957"/>
            <a:ext cx="5427617" cy="4970838"/>
          </a:xfrm>
          <a:prstGeom prst="rect">
            <a:avLst/>
          </a:prstGeom>
        </p:spPr>
      </p:pic>
      <p:sp>
        <p:nvSpPr>
          <p:cNvPr id="294" name="Google Shape;294;p37"/>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a:solidFill>
                  <a:schemeClr val="dk1"/>
                </a:solidFill>
                <a:latin typeface="Proxima Nova"/>
                <a:ea typeface="Proxima Nova"/>
                <a:cs typeface="Proxima Nova"/>
                <a:sym typeface="Proxima Nova"/>
              </a:rPr>
              <a:t>Stop Place infrastructure</a:t>
            </a:r>
            <a:endParaRPr sz="2400" b="1" i="0" u="none" strike="noStrike" cap="none">
              <a:solidFill>
                <a:srgbClr val="000000"/>
              </a:solidFill>
              <a:latin typeface="Proxima Nova"/>
              <a:ea typeface="Proxima Nova"/>
              <a:cs typeface="Proxima Nova"/>
              <a:sym typeface="Proxima Nova"/>
            </a:endParaRPr>
          </a:p>
        </p:txBody>
      </p:sp>
      <p:sp>
        <p:nvSpPr>
          <p:cNvPr id="7" name="Rectangle 6">
            <a:extLst>
              <a:ext uri="{FF2B5EF4-FFF2-40B4-BE49-F238E27FC236}">
                <a16:creationId xmlns:a16="http://schemas.microsoft.com/office/drawing/2014/main" id="{04A6CC11-71DB-454D-8D89-0DE6FB052EB8}"/>
              </a:ext>
            </a:extLst>
          </p:cNvPr>
          <p:cNvSpPr/>
          <p:nvPr/>
        </p:nvSpPr>
        <p:spPr>
          <a:xfrm>
            <a:off x="3106057" y="2871409"/>
            <a:ext cx="2535162" cy="210369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F0F19C4-35D1-4982-90E0-ACD5E3C7A7E5}"/>
              </a:ext>
            </a:extLst>
          </p:cNvPr>
          <p:cNvSpPr/>
          <p:nvPr/>
        </p:nvSpPr>
        <p:spPr>
          <a:xfrm>
            <a:off x="5229412" y="77957"/>
            <a:ext cx="2535162" cy="4897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06939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cxnSp>
        <p:nvCxnSpPr>
          <p:cNvPr id="295" name="Google Shape;295;p37"/>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pic>
        <p:nvPicPr>
          <p:cNvPr id="3" name="Picture 2">
            <a:extLst>
              <a:ext uri="{FF2B5EF4-FFF2-40B4-BE49-F238E27FC236}">
                <a16:creationId xmlns:a16="http://schemas.microsoft.com/office/drawing/2014/main" id="{A1C989B7-5D6D-4DAF-A308-D2CCC4FEAB32}"/>
              </a:ext>
            </a:extLst>
          </p:cNvPr>
          <p:cNvPicPr>
            <a:picLocks noChangeAspect="1"/>
          </p:cNvPicPr>
          <p:nvPr/>
        </p:nvPicPr>
        <p:blipFill rotWithShape="1">
          <a:blip r:embed="rId3"/>
          <a:srcRect l="1991" t="4191" r="2229" b="1841"/>
          <a:stretch/>
        </p:blipFill>
        <p:spPr>
          <a:xfrm>
            <a:off x="1776549" y="77957"/>
            <a:ext cx="5427617" cy="4970838"/>
          </a:xfrm>
          <a:prstGeom prst="rect">
            <a:avLst/>
          </a:prstGeom>
        </p:spPr>
      </p:pic>
      <p:sp>
        <p:nvSpPr>
          <p:cNvPr id="294" name="Google Shape;294;p37"/>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a:solidFill>
                  <a:schemeClr val="dk1"/>
                </a:solidFill>
                <a:latin typeface="Proxima Nova"/>
                <a:ea typeface="Proxima Nova"/>
                <a:cs typeface="Proxima Nova"/>
                <a:sym typeface="Proxima Nova"/>
              </a:rPr>
              <a:t>Stop Place infrastructure</a:t>
            </a:r>
            <a:endParaRPr sz="2400" b="1" i="0" u="none" strike="noStrike" cap="none">
              <a:solidFill>
                <a:srgbClr val="000000"/>
              </a:solidFill>
              <a:latin typeface="Proxima Nova"/>
              <a:ea typeface="Proxima Nova"/>
              <a:cs typeface="Proxima Nova"/>
              <a:sym typeface="Proxima Nova"/>
            </a:endParaRPr>
          </a:p>
        </p:txBody>
      </p:sp>
      <p:sp>
        <p:nvSpPr>
          <p:cNvPr id="8" name="Rectangle 7">
            <a:extLst>
              <a:ext uri="{FF2B5EF4-FFF2-40B4-BE49-F238E27FC236}">
                <a16:creationId xmlns:a16="http://schemas.microsoft.com/office/drawing/2014/main" id="{0F0F19C4-35D1-4982-90E0-ACD5E3C7A7E5}"/>
              </a:ext>
            </a:extLst>
          </p:cNvPr>
          <p:cNvSpPr/>
          <p:nvPr/>
        </p:nvSpPr>
        <p:spPr>
          <a:xfrm>
            <a:off x="5742818" y="77957"/>
            <a:ext cx="2021755" cy="4897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1D308F9-F86C-4464-98B8-A2CE3EC81263}"/>
              </a:ext>
            </a:extLst>
          </p:cNvPr>
          <p:cNvSpPr/>
          <p:nvPr/>
        </p:nvSpPr>
        <p:spPr>
          <a:xfrm>
            <a:off x="5240557" y="1935238"/>
            <a:ext cx="2021755" cy="10692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626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cxnSp>
        <p:nvCxnSpPr>
          <p:cNvPr id="295" name="Google Shape;295;p37"/>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pic>
        <p:nvPicPr>
          <p:cNvPr id="3" name="Picture 2">
            <a:extLst>
              <a:ext uri="{FF2B5EF4-FFF2-40B4-BE49-F238E27FC236}">
                <a16:creationId xmlns:a16="http://schemas.microsoft.com/office/drawing/2014/main" id="{A1C989B7-5D6D-4DAF-A308-D2CCC4FEAB32}"/>
              </a:ext>
            </a:extLst>
          </p:cNvPr>
          <p:cNvPicPr>
            <a:picLocks noChangeAspect="1"/>
          </p:cNvPicPr>
          <p:nvPr/>
        </p:nvPicPr>
        <p:blipFill rotWithShape="1">
          <a:blip r:embed="rId3"/>
          <a:srcRect l="1991" t="4191" r="2229" b="1841"/>
          <a:stretch/>
        </p:blipFill>
        <p:spPr>
          <a:xfrm>
            <a:off x="1776549" y="77957"/>
            <a:ext cx="5427617" cy="4970838"/>
          </a:xfrm>
          <a:prstGeom prst="rect">
            <a:avLst/>
          </a:prstGeom>
        </p:spPr>
      </p:pic>
      <p:sp>
        <p:nvSpPr>
          <p:cNvPr id="294" name="Google Shape;294;p37"/>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a:solidFill>
                  <a:schemeClr val="dk1"/>
                </a:solidFill>
                <a:latin typeface="Proxima Nova"/>
                <a:ea typeface="Proxima Nova"/>
                <a:cs typeface="Proxima Nova"/>
                <a:sym typeface="Proxima Nova"/>
              </a:rPr>
              <a:t>Stop Place infrastructure</a:t>
            </a:r>
            <a:endParaRPr sz="2400" b="1" i="0" u="none" strike="noStrike" cap="none">
              <a:solidFill>
                <a:srgbClr val="000000"/>
              </a:solidFill>
              <a:latin typeface="Proxima Nova"/>
              <a:ea typeface="Proxima Nova"/>
              <a:cs typeface="Proxima Nova"/>
              <a:sym typeface="Proxima Nova"/>
            </a:endParaRPr>
          </a:p>
        </p:txBody>
      </p:sp>
    </p:spTree>
    <p:extLst>
      <p:ext uri="{BB962C8B-B14F-4D97-AF65-F5344CB8AC3E}">
        <p14:creationId xmlns:p14="http://schemas.microsoft.com/office/powerpoint/2010/main" val="16755916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
        <p:nvSpPr>
          <p:cNvPr id="294" name="Google Shape;294;p37"/>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a:solidFill>
                  <a:schemeClr val="dk1"/>
                </a:solidFill>
                <a:latin typeface="Proxima Nova"/>
                <a:ea typeface="Proxima Nova"/>
                <a:cs typeface="Proxima Nova"/>
                <a:sym typeface="Proxima Nova"/>
              </a:rPr>
              <a:t>Hierarchy of Stop Places</a:t>
            </a:r>
            <a:endParaRPr sz="2400" b="1" i="0" u="none" strike="noStrike" cap="none">
              <a:solidFill>
                <a:srgbClr val="000000"/>
              </a:solidFill>
              <a:latin typeface="Proxima Nova"/>
              <a:ea typeface="Proxima Nova"/>
              <a:cs typeface="Proxima Nova"/>
              <a:sym typeface="Proxima Nova"/>
            </a:endParaRPr>
          </a:p>
        </p:txBody>
      </p:sp>
      <p:cxnSp>
        <p:nvCxnSpPr>
          <p:cNvPr id="295" name="Google Shape;295;p37"/>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pic>
        <p:nvPicPr>
          <p:cNvPr id="5" name="Picture 4">
            <a:extLst>
              <a:ext uri="{FF2B5EF4-FFF2-40B4-BE49-F238E27FC236}">
                <a16:creationId xmlns:a16="http://schemas.microsoft.com/office/drawing/2014/main" id="{3A2134E5-B4B5-4CEB-937C-64140717C4C8}"/>
              </a:ext>
            </a:extLst>
          </p:cNvPr>
          <p:cNvPicPr>
            <a:picLocks noChangeAspect="1"/>
          </p:cNvPicPr>
          <p:nvPr/>
        </p:nvPicPr>
        <p:blipFill rotWithShape="1">
          <a:blip r:embed="rId3"/>
          <a:srcRect l="3327" t="5587" r="2915" b="1842"/>
          <a:stretch/>
        </p:blipFill>
        <p:spPr>
          <a:xfrm>
            <a:off x="4460966" y="287383"/>
            <a:ext cx="4460965" cy="4761412"/>
          </a:xfrm>
          <a:prstGeom prst="rect">
            <a:avLst/>
          </a:prstGeom>
        </p:spPr>
      </p:pic>
      <p:sp>
        <p:nvSpPr>
          <p:cNvPr id="6" name="Rectangle 5">
            <a:extLst>
              <a:ext uri="{FF2B5EF4-FFF2-40B4-BE49-F238E27FC236}">
                <a16:creationId xmlns:a16="http://schemas.microsoft.com/office/drawing/2014/main" id="{7B861ADA-2469-4958-AFDB-56D93EBB16FA}"/>
              </a:ext>
            </a:extLst>
          </p:cNvPr>
          <p:cNvSpPr/>
          <p:nvPr/>
        </p:nvSpPr>
        <p:spPr>
          <a:xfrm>
            <a:off x="4412342" y="73120"/>
            <a:ext cx="4509589" cy="19250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332D8F4-E6AF-4A17-A164-D257BD3CF862}"/>
              </a:ext>
            </a:extLst>
          </p:cNvPr>
          <p:cNvSpPr/>
          <p:nvPr/>
        </p:nvSpPr>
        <p:spPr>
          <a:xfrm>
            <a:off x="4059162" y="3021939"/>
            <a:ext cx="5017589" cy="19250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968181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
        <p:nvSpPr>
          <p:cNvPr id="294" name="Google Shape;294;p37"/>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a:solidFill>
                  <a:schemeClr val="dk1"/>
                </a:solidFill>
                <a:latin typeface="Proxima Nova"/>
                <a:ea typeface="Proxima Nova"/>
                <a:cs typeface="Proxima Nova"/>
                <a:sym typeface="Proxima Nova"/>
              </a:rPr>
              <a:t>Hierarchy of Stop Places</a:t>
            </a:r>
            <a:endParaRPr sz="2400" b="1" i="0" u="none" strike="noStrike" cap="none">
              <a:solidFill>
                <a:srgbClr val="000000"/>
              </a:solidFill>
              <a:latin typeface="Proxima Nova"/>
              <a:ea typeface="Proxima Nova"/>
              <a:cs typeface="Proxima Nova"/>
              <a:sym typeface="Proxima Nova"/>
            </a:endParaRPr>
          </a:p>
        </p:txBody>
      </p:sp>
      <p:cxnSp>
        <p:nvCxnSpPr>
          <p:cNvPr id="295" name="Google Shape;295;p37"/>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pic>
        <p:nvPicPr>
          <p:cNvPr id="5" name="Picture 4">
            <a:extLst>
              <a:ext uri="{FF2B5EF4-FFF2-40B4-BE49-F238E27FC236}">
                <a16:creationId xmlns:a16="http://schemas.microsoft.com/office/drawing/2014/main" id="{3A2134E5-B4B5-4CEB-937C-64140717C4C8}"/>
              </a:ext>
            </a:extLst>
          </p:cNvPr>
          <p:cNvPicPr>
            <a:picLocks noChangeAspect="1"/>
          </p:cNvPicPr>
          <p:nvPr/>
        </p:nvPicPr>
        <p:blipFill rotWithShape="1">
          <a:blip r:embed="rId3"/>
          <a:srcRect l="3327" t="5587" r="2915" b="1842"/>
          <a:stretch/>
        </p:blipFill>
        <p:spPr>
          <a:xfrm>
            <a:off x="4460966" y="287383"/>
            <a:ext cx="4460965" cy="4761412"/>
          </a:xfrm>
          <a:prstGeom prst="rect">
            <a:avLst/>
          </a:prstGeom>
        </p:spPr>
      </p:pic>
      <p:sp>
        <p:nvSpPr>
          <p:cNvPr id="7" name="Rectangle 6">
            <a:extLst>
              <a:ext uri="{FF2B5EF4-FFF2-40B4-BE49-F238E27FC236}">
                <a16:creationId xmlns:a16="http://schemas.microsoft.com/office/drawing/2014/main" id="{2332D8F4-E6AF-4A17-A164-D257BD3CF862}"/>
              </a:ext>
            </a:extLst>
          </p:cNvPr>
          <p:cNvSpPr/>
          <p:nvPr/>
        </p:nvSpPr>
        <p:spPr>
          <a:xfrm>
            <a:off x="4059162" y="3021939"/>
            <a:ext cx="5017589" cy="19250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81486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
        <p:nvSpPr>
          <p:cNvPr id="294" name="Google Shape;294;p37"/>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a:solidFill>
                  <a:schemeClr val="dk1"/>
                </a:solidFill>
                <a:latin typeface="Proxima Nova"/>
                <a:ea typeface="Proxima Nova"/>
                <a:cs typeface="Proxima Nova"/>
                <a:sym typeface="Proxima Nova"/>
              </a:rPr>
              <a:t>Hierarchy of Stop Places</a:t>
            </a:r>
            <a:endParaRPr sz="2400" b="1" i="0" u="none" strike="noStrike" cap="none">
              <a:solidFill>
                <a:srgbClr val="000000"/>
              </a:solidFill>
              <a:latin typeface="Proxima Nova"/>
              <a:ea typeface="Proxima Nova"/>
              <a:cs typeface="Proxima Nova"/>
              <a:sym typeface="Proxima Nova"/>
            </a:endParaRPr>
          </a:p>
        </p:txBody>
      </p:sp>
      <p:cxnSp>
        <p:nvCxnSpPr>
          <p:cNvPr id="295" name="Google Shape;295;p37"/>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pic>
        <p:nvPicPr>
          <p:cNvPr id="5" name="Picture 4">
            <a:extLst>
              <a:ext uri="{FF2B5EF4-FFF2-40B4-BE49-F238E27FC236}">
                <a16:creationId xmlns:a16="http://schemas.microsoft.com/office/drawing/2014/main" id="{3A2134E5-B4B5-4CEB-937C-64140717C4C8}"/>
              </a:ext>
            </a:extLst>
          </p:cNvPr>
          <p:cNvPicPr>
            <a:picLocks noChangeAspect="1"/>
          </p:cNvPicPr>
          <p:nvPr/>
        </p:nvPicPr>
        <p:blipFill rotWithShape="1">
          <a:blip r:embed="rId3"/>
          <a:srcRect l="3327" t="5587" r="2915" b="1842"/>
          <a:stretch/>
        </p:blipFill>
        <p:spPr>
          <a:xfrm>
            <a:off x="4460966" y="287383"/>
            <a:ext cx="4460965" cy="4761412"/>
          </a:xfrm>
          <a:prstGeom prst="rect">
            <a:avLst/>
          </a:prstGeom>
        </p:spPr>
      </p:pic>
    </p:spTree>
    <p:extLst>
      <p:ext uri="{BB962C8B-B14F-4D97-AF65-F5344CB8AC3E}">
        <p14:creationId xmlns:p14="http://schemas.microsoft.com/office/powerpoint/2010/main" val="23938639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7"/>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
        <p:nvSpPr>
          <p:cNvPr id="294" name="Google Shape;294;p37"/>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a:solidFill>
                  <a:schemeClr val="dk1"/>
                </a:solidFill>
                <a:latin typeface="Proxima Nova"/>
                <a:ea typeface="Proxima Nova"/>
                <a:cs typeface="Proxima Nova"/>
                <a:sym typeface="Proxima Nova"/>
              </a:rPr>
              <a:t>Hierarchy of Stop Places</a:t>
            </a:r>
            <a:endParaRPr sz="2400" b="1" i="0" u="none" strike="noStrike" cap="none">
              <a:solidFill>
                <a:srgbClr val="000000"/>
              </a:solidFill>
              <a:latin typeface="Proxima Nova"/>
              <a:ea typeface="Proxima Nova"/>
              <a:cs typeface="Proxima Nova"/>
              <a:sym typeface="Proxima Nova"/>
            </a:endParaRPr>
          </a:p>
        </p:txBody>
      </p:sp>
      <p:cxnSp>
        <p:nvCxnSpPr>
          <p:cNvPr id="295" name="Google Shape;295;p37"/>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pic>
        <p:nvPicPr>
          <p:cNvPr id="1026" name="Picture 2">
            <a:extLst>
              <a:ext uri="{FF2B5EF4-FFF2-40B4-BE49-F238E27FC236}">
                <a16:creationId xmlns:a16="http://schemas.microsoft.com/office/drawing/2014/main" id="{0C5B977F-4F2F-48C8-AB4D-DB356232A1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6373" y="930897"/>
            <a:ext cx="5131254" cy="4168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4950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107" name="Google Shape;107;p22" descr="Amazon.com : Neewer 12''X11''/30cm X 27cm Wooden Director's Film Movie  Slateboard Clapper Board : Camera &amp; Photo"/>
          <p:cNvPicPr preferRelativeResize="0"/>
          <p:nvPr/>
        </p:nvPicPr>
        <p:blipFill rotWithShape="1">
          <a:blip r:embed="rId3">
            <a:alphaModFix/>
          </a:blip>
          <a:srcRect/>
          <a:stretch/>
        </p:blipFill>
        <p:spPr>
          <a:xfrm>
            <a:off x="2960127" y="665739"/>
            <a:ext cx="3223746" cy="3812020"/>
          </a:xfrm>
          <a:prstGeom prst="rect">
            <a:avLst/>
          </a:prstGeom>
          <a:noFill/>
          <a:ln>
            <a:noFill/>
          </a:ln>
        </p:spPr>
      </p:pic>
      <p:sp>
        <p:nvSpPr>
          <p:cNvPr id="108" name="Google Shape;108;p22"/>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Recording?</a:t>
            </a:r>
            <a:endParaRPr sz="2400" b="1" i="0" u="none" strike="noStrike" cap="none">
              <a:solidFill>
                <a:srgbClr val="000000"/>
              </a:solidFill>
              <a:latin typeface="Proxima Nova"/>
              <a:ea typeface="Proxima Nova"/>
              <a:cs typeface="Proxima Nova"/>
              <a:sym typeface="Proxima Nova"/>
            </a:endParaRPr>
          </a:p>
        </p:txBody>
      </p:sp>
      <p:cxnSp>
        <p:nvCxnSpPr>
          <p:cNvPr id="109" name="Google Shape;109;p22"/>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sp>
        <p:nvSpPr>
          <p:cNvPr id="110" name="Google Shape;110;p22"/>
          <p:cNvSpPr/>
          <p:nvPr/>
        </p:nvSpPr>
        <p:spPr>
          <a:xfrm>
            <a:off x="487400" y="4230950"/>
            <a:ext cx="1628100" cy="808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2"/>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17"/>
        <p:cNvGrpSpPr/>
        <p:nvPr/>
      </p:nvGrpSpPr>
      <p:grpSpPr>
        <a:xfrm>
          <a:off x="0" y="0"/>
          <a:ext cx="0" cy="0"/>
          <a:chOff x="0" y="0"/>
          <a:chExt cx="0" cy="0"/>
        </a:xfrm>
      </p:grpSpPr>
      <p:pic>
        <p:nvPicPr>
          <p:cNvPr id="418" name="Google Shape;418;p51"/>
          <p:cNvPicPr preferRelativeResize="0"/>
          <p:nvPr/>
        </p:nvPicPr>
        <p:blipFill rotWithShape="1">
          <a:blip r:embed="rId3">
            <a:alphaModFix/>
          </a:blip>
          <a:srcRect l="3558"/>
          <a:stretch/>
        </p:blipFill>
        <p:spPr>
          <a:xfrm>
            <a:off x="326275" y="0"/>
            <a:ext cx="8817725" cy="5143500"/>
          </a:xfrm>
          <a:prstGeom prst="rect">
            <a:avLst/>
          </a:prstGeom>
          <a:noFill/>
          <a:ln>
            <a:noFill/>
          </a:ln>
        </p:spPr>
      </p:pic>
      <p:sp>
        <p:nvSpPr>
          <p:cNvPr id="419" name="Google Shape;419;p51"/>
          <p:cNvSpPr/>
          <p:nvPr/>
        </p:nvSpPr>
        <p:spPr>
          <a:xfrm>
            <a:off x="326275" y="3876825"/>
            <a:ext cx="1794300" cy="48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r>
              <a:rPr lang="nl" sz="2800">
                <a:solidFill>
                  <a:schemeClr val="dk1"/>
                </a:solidFill>
                <a:latin typeface="Proxima Nova Semibold"/>
                <a:ea typeface="Proxima Nova Semibold"/>
                <a:cs typeface="Proxima Nova Semibold"/>
                <a:sym typeface="Proxima Nova Semibold"/>
              </a:rPr>
              <a:t>  10’ Break</a:t>
            </a:r>
            <a:endParaRPr sz="2800">
              <a:solidFill>
                <a:schemeClr val="dk1"/>
              </a:solidFill>
              <a:latin typeface="Proxima Nova Semibold"/>
              <a:ea typeface="Proxima Nova Semibold"/>
              <a:cs typeface="Proxima Nova Semibold"/>
              <a:sym typeface="Proxima Nova Semibold"/>
            </a:endParaRPr>
          </a:p>
        </p:txBody>
      </p:sp>
      <p:sp>
        <p:nvSpPr>
          <p:cNvPr id="420" name="Google Shape;420;p51"/>
          <p:cNvSpPr/>
          <p:nvPr/>
        </p:nvSpPr>
        <p:spPr>
          <a:xfrm rot="5400000">
            <a:off x="-2380050" y="2374800"/>
            <a:ext cx="5154000" cy="3939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24"/>
        <p:cNvGrpSpPr/>
        <p:nvPr/>
      </p:nvGrpSpPr>
      <p:grpSpPr>
        <a:xfrm>
          <a:off x="0" y="0"/>
          <a:ext cx="0" cy="0"/>
          <a:chOff x="0" y="0"/>
          <a:chExt cx="0" cy="0"/>
        </a:xfrm>
      </p:grpSpPr>
      <p:sp>
        <p:nvSpPr>
          <p:cNvPr id="425" name="Google Shape;425;p52"/>
          <p:cNvSpPr txBox="1">
            <a:spLocks noGrp="1"/>
          </p:cNvSpPr>
          <p:nvPr>
            <p:ph type="title" idx="4294967295"/>
          </p:nvPr>
        </p:nvSpPr>
        <p:spPr>
          <a:xfrm>
            <a:off x="228900" y="1285800"/>
            <a:ext cx="8686200" cy="2571900"/>
          </a:xfrm>
          <a:prstGeom prst="rect">
            <a:avLst/>
          </a:prstGeom>
          <a:noFill/>
          <a:ln>
            <a:noFill/>
          </a:ln>
        </p:spPr>
        <p:txBody>
          <a:bodyPr spcFirstLastPara="1" wrap="square" lIns="91425" tIns="91425" rIns="91425" bIns="91425" anchor="ctr" anchorCtr="0">
            <a:noAutofit/>
          </a:bodyPr>
          <a:lstStyle/>
          <a:p>
            <a:pPr marL="0" lvl="0" indent="0" algn="ctr" rtl="0">
              <a:lnSpc>
                <a:spcPct val="102702"/>
              </a:lnSpc>
              <a:spcBef>
                <a:spcPts val="0"/>
              </a:spcBef>
              <a:spcAft>
                <a:spcPts val="0"/>
              </a:spcAft>
              <a:buSzPts val="3700"/>
              <a:buNone/>
            </a:pPr>
            <a:r>
              <a:rPr lang="en-GB" b="1">
                <a:highlight>
                  <a:schemeClr val="accent1"/>
                </a:highlight>
              </a:rPr>
              <a:t>AP Stop Places</a:t>
            </a:r>
            <a:endParaRPr b="1">
              <a:highlight>
                <a:schemeClr val="accent1"/>
              </a:high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53"/>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
        <p:nvSpPr>
          <p:cNvPr id="431" name="Google Shape;431;p53"/>
          <p:cNvSpPr txBox="1"/>
          <p:nvPr/>
        </p:nvSpPr>
        <p:spPr>
          <a:xfrm>
            <a:off x="411285" y="33399"/>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a:latin typeface="Proxima Nova"/>
                <a:ea typeface="Proxima Nova"/>
                <a:cs typeface="Proxima Nova"/>
                <a:sym typeface="Proxima Nova"/>
              </a:rPr>
              <a:t>Stop Places</a:t>
            </a:r>
            <a:endParaRPr sz="2400" b="1" i="0" u="none" strike="noStrike" cap="none">
              <a:solidFill>
                <a:srgbClr val="000000"/>
              </a:solidFill>
              <a:latin typeface="Proxima Nova"/>
              <a:ea typeface="Proxima Nova"/>
              <a:cs typeface="Proxima Nova"/>
              <a:sym typeface="Proxima Nova"/>
            </a:endParaRPr>
          </a:p>
        </p:txBody>
      </p:sp>
      <p:cxnSp>
        <p:nvCxnSpPr>
          <p:cNvPr id="432" name="Google Shape;432;p53"/>
          <p:cNvCxnSpPr/>
          <p:nvPr/>
        </p:nvCxnSpPr>
        <p:spPr>
          <a:xfrm>
            <a:off x="486431" y="536450"/>
            <a:ext cx="566400" cy="0"/>
          </a:xfrm>
          <a:prstGeom prst="straightConnector1">
            <a:avLst/>
          </a:prstGeom>
          <a:noFill/>
          <a:ln w="38100" cap="flat" cmpd="sng">
            <a:solidFill>
              <a:schemeClr val="accent1"/>
            </a:solidFill>
            <a:prstDash val="solid"/>
            <a:round/>
            <a:headEnd type="none" w="sm" len="sm"/>
            <a:tailEnd type="none" w="sm" len="sm"/>
          </a:ln>
        </p:spPr>
      </p:cxnSp>
      <p:pic>
        <p:nvPicPr>
          <p:cNvPr id="435" name="Google Shape;435;p53"/>
          <p:cNvPicPr preferRelativeResize="0"/>
          <p:nvPr/>
        </p:nvPicPr>
        <p:blipFill rotWithShape="1">
          <a:blip r:embed="rId3">
            <a:alphaModFix/>
          </a:blip>
          <a:srcRect l="78435" t="15531" r="44087" b="32558"/>
          <a:stretch/>
        </p:blipFill>
        <p:spPr>
          <a:xfrm flipH="1">
            <a:off x="6541028" y="3129575"/>
            <a:ext cx="2495672" cy="1759426"/>
          </a:xfrm>
          <a:prstGeom prst="rect">
            <a:avLst/>
          </a:prstGeom>
          <a:noFill/>
          <a:ln>
            <a:noFill/>
          </a:ln>
        </p:spPr>
      </p:pic>
      <p:pic>
        <p:nvPicPr>
          <p:cNvPr id="14" name="Picture 13">
            <a:extLst>
              <a:ext uri="{FF2B5EF4-FFF2-40B4-BE49-F238E27FC236}">
                <a16:creationId xmlns:a16="http://schemas.microsoft.com/office/drawing/2014/main" id="{F64E1A0D-0F49-4EFE-9CCE-AC430311FC7E}"/>
              </a:ext>
            </a:extLst>
          </p:cNvPr>
          <p:cNvPicPr>
            <a:picLocks noChangeAspect="1"/>
          </p:cNvPicPr>
          <p:nvPr/>
        </p:nvPicPr>
        <p:blipFill rotWithShape="1">
          <a:blip r:embed="rId4"/>
          <a:srcRect l="1874" t="4148" r="2030" b="4073"/>
          <a:stretch/>
        </p:blipFill>
        <p:spPr>
          <a:xfrm>
            <a:off x="2638690" y="428884"/>
            <a:ext cx="6505956" cy="4720602"/>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pic>
        <p:nvPicPr>
          <p:cNvPr id="3" name="Picture 2">
            <a:extLst>
              <a:ext uri="{FF2B5EF4-FFF2-40B4-BE49-F238E27FC236}">
                <a16:creationId xmlns:a16="http://schemas.microsoft.com/office/drawing/2014/main" id="{BDCDE921-297A-4A50-932C-76F77D6B8662}"/>
              </a:ext>
            </a:extLst>
          </p:cNvPr>
          <p:cNvPicPr>
            <a:picLocks noChangeAspect="1"/>
          </p:cNvPicPr>
          <p:nvPr/>
        </p:nvPicPr>
        <p:blipFill rotWithShape="1">
          <a:blip r:embed="rId3"/>
          <a:srcRect l="1874" t="4148" r="2030" b="4073"/>
          <a:stretch/>
        </p:blipFill>
        <p:spPr>
          <a:xfrm>
            <a:off x="2638690" y="428884"/>
            <a:ext cx="6505956" cy="4720602"/>
          </a:xfrm>
          <a:prstGeom prst="rect">
            <a:avLst/>
          </a:prstGeom>
        </p:spPr>
      </p:pic>
      <p:sp>
        <p:nvSpPr>
          <p:cNvPr id="430" name="Google Shape;430;p53"/>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
        <p:nvSpPr>
          <p:cNvPr id="431" name="Google Shape;431;p53"/>
          <p:cNvSpPr txBox="1"/>
          <p:nvPr/>
        </p:nvSpPr>
        <p:spPr>
          <a:xfrm>
            <a:off x="411285" y="33399"/>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a:solidFill>
                  <a:srgbClr val="000000"/>
                </a:solidFill>
                <a:latin typeface="Proxima Nova"/>
                <a:ea typeface="Proxima Nova"/>
                <a:cs typeface="Proxima Nova"/>
                <a:sym typeface="Proxima Nova"/>
              </a:rPr>
              <a:t>Missing info?</a:t>
            </a:r>
            <a:endParaRPr sz="2400" b="1" i="0" u="none" strike="noStrike" cap="none">
              <a:solidFill>
                <a:srgbClr val="000000"/>
              </a:solidFill>
              <a:latin typeface="Proxima Nova"/>
              <a:ea typeface="Proxima Nova"/>
              <a:cs typeface="Proxima Nova"/>
              <a:sym typeface="Proxima Nova"/>
            </a:endParaRPr>
          </a:p>
        </p:txBody>
      </p:sp>
      <p:cxnSp>
        <p:nvCxnSpPr>
          <p:cNvPr id="432" name="Google Shape;432;p53"/>
          <p:cNvCxnSpPr/>
          <p:nvPr/>
        </p:nvCxnSpPr>
        <p:spPr>
          <a:xfrm>
            <a:off x="486431" y="536450"/>
            <a:ext cx="566400" cy="0"/>
          </a:xfrm>
          <a:prstGeom prst="straightConnector1">
            <a:avLst/>
          </a:prstGeom>
          <a:noFill/>
          <a:ln w="38100" cap="flat" cmpd="sng">
            <a:solidFill>
              <a:schemeClr val="accent1"/>
            </a:solidFill>
            <a:prstDash val="solid"/>
            <a:round/>
            <a:headEnd type="none" w="sm" len="sm"/>
            <a:tailEnd type="none" w="sm" len="sm"/>
          </a:ln>
        </p:spPr>
      </p:cxnSp>
      <p:pic>
        <p:nvPicPr>
          <p:cNvPr id="435" name="Google Shape;435;p53"/>
          <p:cNvPicPr preferRelativeResize="0"/>
          <p:nvPr/>
        </p:nvPicPr>
        <p:blipFill rotWithShape="1">
          <a:blip r:embed="rId4">
            <a:alphaModFix/>
          </a:blip>
          <a:srcRect l="78435" t="15531" r="44087" b="32558"/>
          <a:stretch/>
        </p:blipFill>
        <p:spPr>
          <a:xfrm flipH="1">
            <a:off x="6541028" y="3129575"/>
            <a:ext cx="2495672" cy="1759426"/>
          </a:xfrm>
          <a:prstGeom prst="rect">
            <a:avLst/>
          </a:prstGeom>
          <a:noFill/>
          <a:ln>
            <a:noFill/>
          </a:ln>
        </p:spPr>
      </p:pic>
    </p:spTree>
    <p:extLst>
      <p:ext uri="{BB962C8B-B14F-4D97-AF65-F5344CB8AC3E}">
        <p14:creationId xmlns:p14="http://schemas.microsoft.com/office/powerpoint/2010/main" val="16933844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pic>
        <p:nvPicPr>
          <p:cNvPr id="3" name="Picture 2">
            <a:extLst>
              <a:ext uri="{FF2B5EF4-FFF2-40B4-BE49-F238E27FC236}">
                <a16:creationId xmlns:a16="http://schemas.microsoft.com/office/drawing/2014/main" id="{BDCDE921-297A-4A50-932C-76F77D6B8662}"/>
              </a:ext>
            </a:extLst>
          </p:cNvPr>
          <p:cNvPicPr>
            <a:picLocks noChangeAspect="1"/>
          </p:cNvPicPr>
          <p:nvPr/>
        </p:nvPicPr>
        <p:blipFill rotWithShape="1">
          <a:blip r:embed="rId3"/>
          <a:srcRect l="1874" t="4148" r="2030" b="4073"/>
          <a:stretch/>
        </p:blipFill>
        <p:spPr>
          <a:xfrm>
            <a:off x="2638690" y="428884"/>
            <a:ext cx="6505956" cy="4720602"/>
          </a:xfrm>
          <a:prstGeom prst="rect">
            <a:avLst/>
          </a:prstGeom>
        </p:spPr>
      </p:pic>
      <p:sp>
        <p:nvSpPr>
          <p:cNvPr id="430" name="Google Shape;430;p53"/>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
        <p:nvSpPr>
          <p:cNvPr id="431" name="Google Shape;431;p53"/>
          <p:cNvSpPr txBox="1"/>
          <p:nvPr/>
        </p:nvSpPr>
        <p:spPr>
          <a:xfrm>
            <a:off x="411285" y="33399"/>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a:latin typeface="Proxima Nova"/>
                <a:ea typeface="Proxima Nova"/>
                <a:cs typeface="Proxima Nova"/>
                <a:sym typeface="Proxima Nova"/>
              </a:rPr>
              <a:t>Enough hierarchy?</a:t>
            </a:r>
            <a:endParaRPr sz="2400" b="1" i="0" u="none" strike="noStrike" cap="none">
              <a:solidFill>
                <a:srgbClr val="000000"/>
              </a:solidFill>
              <a:latin typeface="Proxima Nova"/>
              <a:ea typeface="Proxima Nova"/>
              <a:cs typeface="Proxima Nova"/>
              <a:sym typeface="Proxima Nova"/>
            </a:endParaRPr>
          </a:p>
        </p:txBody>
      </p:sp>
      <p:cxnSp>
        <p:nvCxnSpPr>
          <p:cNvPr id="432" name="Google Shape;432;p53"/>
          <p:cNvCxnSpPr/>
          <p:nvPr/>
        </p:nvCxnSpPr>
        <p:spPr>
          <a:xfrm>
            <a:off x="486431" y="536450"/>
            <a:ext cx="566400" cy="0"/>
          </a:xfrm>
          <a:prstGeom prst="straightConnector1">
            <a:avLst/>
          </a:prstGeom>
          <a:noFill/>
          <a:ln w="38100" cap="flat" cmpd="sng">
            <a:solidFill>
              <a:schemeClr val="accent1"/>
            </a:solidFill>
            <a:prstDash val="solid"/>
            <a:round/>
            <a:headEnd type="none" w="sm" len="sm"/>
            <a:tailEnd type="none" w="sm" len="sm"/>
          </a:ln>
        </p:spPr>
      </p:cxnSp>
      <p:pic>
        <p:nvPicPr>
          <p:cNvPr id="435" name="Google Shape;435;p53"/>
          <p:cNvPicPr preferRelativeResize="0"/>
          <p:nvPr/>
        </p:nvPicPr>
        <p:blipFill rotWithShape="1">
          <a:blip r:embed="rId4">
            <a:alphaModFix/>
          </a:blip>
          <a:srcRect l="78435" t="15531" r="44087" b="32558"/>
          <a:stretch/>
        </p:blipFill>
        <p:spPr>
          <a:xfrm flipH="1">
            <a:off x="6541028" y="3129575"/>
            <a:ext cx="2495672" cy="1759426"/>
          </a:xfrm>
          <a:prstGeom prst="rect">
            <a:avLst/>
          </a:prstGeom>
          <a:noFill/>
          <a:ln>
            <a:noFill/>
          </a:ln>
        </p:spPr>
      </p:pic>
    </p:spTree>
    <p:extLst>
      <p:ext uri="{BB962C8B-B14F-4D97-AF65-F5344CB8AC3E}">
        <p14:creationId xmlns:p14="http://schemas.microsoft.com/office/powerpoint/2010/main" val="354755497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pic>
        <p:nvPicPr>
          <p:cNvPr id="3" name="Picture 2">
            <a:extLst>
              <a:ext uri="{FF2B5EF4-FFF2-40B4-BE49-F238E27FC236}">
                <a16:creationId xmlns:a16="http://schemas.microsoft.com/office/drawing/2014/main" id="{BDCDE921-297A-4A50-932C-76F77D6B8662}"/>
              </a:ext>
            </a:extLst>
          </p:cNvPr>
          <p:cNvPicPr>
            <a:picLocks noChangeAspect="1"/>
          </p:cNvPicPr>
          <p:nvPr/>
        </p:nvPicPr>
        <p:blipFill rotWithShape="1">
          <a:blip r:embed="rId3"/>
          <a:srcRect l="1874" t="4148" r="2030" b="4073"/>
          <a:stretch/>
        </p:blipFill>
        <p:spPr>
          <a:xfrm>
            <a:off x="2638690" y="428884"/>
            <a:ext cx="6505956" cy="4720602"/>
          </a:xfrm>
          <a:prstGeom prst="rect">
            <a:avLst/>
          </a:prstGeom>
        </p:spPr>
      </p:pic>
      <p:sp>
        <p:nvSpPr>
          <p:cNvPr id="430" name="Google Shape;430;p53"/>
          <p:cNvSpPr/>
          <p:nvPr/>
        </p:nvSpPr>
        <p:spPr>
          <a:xfrm rot="5400000">
            <a:off x="-24403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
        <p:nvSpPr>
          <p:cNvPr id="431" name="Google Shape;431;p53"/>
          <p:cNvSpPr txBox="1"/>
          <p:nvPr/>
        </p:nvSpPr>
        <p:spPr>
          <a:xfrm>
            <a:off x="411285" y="33399"/>
            <a:ext cx="765382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a:latin typeface="Proxima Nova"/>
                <a:ea typeface="Proxima Nova"/>
                <a:cs typeface="Proxima Nova"/>
                <a:sym typeface="Proxima Nova"/>
              </a:rPr>
              <a:t>Possible to define the hierarchy in a decentral way?</a:t>
            </a:r>
            <a:endParaRPr sz="2400" b="1" i="0" u="none" strike="noStrike" cap="none">
              <a:solidFill>
                <a:srgbClr val="000000"/>
              </a:solidFill>
              <a:latin typeface="Proxima Nova"/>
              <a:ea typeface="Proxima Nova"/>
              <a:cs typeface="Proxima Nova"/>
              <a:sym typeface="Proxima Nova"/>
            </a:endParaRPr>
          </a:p>
        </p:txBody>
      </p:sp>
      <p:cxnSp>
        <p:nvCxnSpPr>
          <p:cNvPr id="432" name="Google Shape;432;p53"/>
          <p:cNvCxnSpPr/>
          <p:nvPr/>
        </p:nvCxnSpPr>
        <p:spPr>
          <a:xfrm>
            <a:off x="486431" y="536450"/>
            <a:ext cx="566400" cy="0"/>
          </a:xfrm>
          <a:prstGeom prst="straightConnector1">
            <a:avLst/>
          </a:prstGeom>
          <a:noFill/>
          <a:ln w="38100" cap="flat" cmpd="sng">
            <a:solidFill>
              <a:schemeClr val="accent1"/>
            </a:solidFill>
            <a:prstDash val="solid"/>
            <a:round/>
            <a:headEnd type="none" w="sm" len="sm"/>
            <a:tailEnd type="none" w="sm" len="sm"/>
          </a:ln>
        </p:spPr>
      </p:cxnSp>
      <p:pic>
        <p:nvPicPr>
          <p:cNvPr id="435" name="Google Shape;435;p53"/>
          <p:cNvPicPr preferRelativeResize="0"/>
          <p:nvPr/>
        </p:nvPicPr>
        <p:blipFill rotWithShape="1">
          <a:blip r:embed="rId4">
            <a:alphaModFix/>
          </a:blip>
          <a:srcRect l="78435" t="15531" r="44087" b="32558"/>
          <a:stretch/>
        </p:blipFill>
        <p:spPr>
          <a:xfrm flipH="1">
            <a:off x="6541028" y="3129575"/>
            <a:ext cx="2495672" cy="1759426"/>
          </a:xfrm>
          <a:prstGeom prst="rect">
            <a:avLst/>
          </a:prstGeom>
          <a:noFill/>
          <a:ln>
            <a:noFill/>
          </a:ln>
        </p:spPr>
      </p:pic>
    </p:spTree>
    <p:extLst>
      <p:ext uri="{BB962C8B-B14F-4D97-AF65-F5344CB8AC3E}">
        <p14:creationId xmlns:p14="http://schemas.microsoft.com/office/powerpoint/2010/main" val="19971134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67"/>
        <p:cNvGrpSpPr/>
        <p:nvPr/>
      </p:nvGrpSpPr>
      <p:grpSpPr>
        <a:xfrm>
          <a:off x="0" y="0"/>
          <a:ext cx="0" cy="0"/>
          <a:chOff x="0" y="0"/>
          <a:chExt cx="0" cy="0"/>
        </a:xfrm>
      </p:grpSpPr>
      <p:sp>
        <p:nvSpPr>
          <p:cNvPr id="468" name="Google Shape;468;p57"/>
          <p:cNvSpPr txBox="1">
            <a:spLocks noGrp="1"/>
          </p:cNvSpPr>
          <p:nvPr>
            <p:ph type="title" idx="4294967295"/>
          </p:nvPr>
        </p:nvSpPr>
        <p:spPr>
          <a:xfrm>
            <a:off x="228900" y="1343475"/>
            <a:ext cx="8686200" cy="2571900"/>
          </a:xfrm>
          <a:prstGeom prst="rect">
            <a:avLst/>
          </a:prstGeom>
          <a:noFill/>
          <a:ln>
            <a:noFill/>
          </a:ln>
        </p:spPr>
        <p:txBody>
          <a:bodyPr spcFirstLastPara="1" wrap="square" lIns="91425" tIns="91425" rIns="91425" bIns="91425" anchor="ctr" anchorCtr="0">
            <a:noAutofit/>
          </a:bodyPr>
          <a:lstStyle/>
          <a:p>
            <a:pPr marL="0" lvl="0" indent="0" algn="ctr" rtl="0">
              <a:lnSpc>
                <a:spcPct val="102702"/>
              </a:lnSpc>
              <a:spcBef>
                <a:spcPts val="0"/>
              </a:spcBef>
              <a:spcAft>
                <a:spcPts val="0"/>
              </a:spcAft>
              <a:buSzPts val="3700"/>
              <a:buNone/>
            </a:pPr>
            <a:r>
              <a:rPr lang="nl" b="1">
                <a:highlight>
                  <a:schemeClr val="accent1"/>
                </a:highlight>
              </a:rPr>
              <a:t>Q&amp;A</a:t>
            </a:r>
            <a:endParaRPr b="1">
              <a:highlight>
                <a:schemeClr val="accent1"/>
              </a:highlight>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58"/>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Q&amp;A</a:t>
            </a:r>
            <a:endParaRPr sz="2400" b="1" i="0" u="none" strike="noStrike" cap="none">
              <a:solidFill>
                <a:srgbClr val="000000"/>
              </a:solidFill>
              <a:latin typeface="Proxima Nova"/>
              <a:ea typeface="Proxima Nova"/>
              <a:cs typeface="Proxima Nova"/>
              <a:sym typeface="Proxima Nova"/>
            </a:endParaRPr>
          </a:p>
        </p:txBody>
      </p:sp>
      <p:cxnSp>
        <p:nvCxnSpPr>
          <p:cNvPr id="474" name="Google Shape;474;p58"/>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pic>
        <p:nvPicPr>
          <p:cNvPr id="475" name="Google Shape;475;p58"/>
          <p:cNvPicPr preferRelativeResize="0"/>
          <p:nvPr/>
        </p:nvPicPr>
        <p:blipFill rotWithShape="1">
          <a:blip r:embed="rId3">
            <a:alphaModFix/>
          </a:blip>
          <a:srcRect/>
          <a:stretch/>
        </p:blipFill>
        <p:spPr>
          <a:xfrm>
            <a:off x="2672240" y="1689400"/>
            <a:ext cx="3799525" cy="3454099"/>
          </a:xfrm>
          <a:prstGeom prst="rect">
            <a:avLst/>
          </a:prstGeom>
          <a:noFill/>
          <a:ln>
            <a:noFill/>
          </a:ln>
        </p:spPr>
      </p:pic>
      <p:sp>
        <p:nvSpPr>
          <p:cNvPr id="476" name="Google Shape;476;p58"/>
          <p:cNvSpPr txBox="1"/>
          <p:nvPr/>
        </p:nvSpPr>
        <p:spPr>
          <a:xfrm>
            <a:off x="980375" y="1096738"/>
            <a:ext cx="21201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nl" sz="1400" i="0" u="none" strike="noStrike" cap="none">
                <a:solidFill>
                  <a:srgbClr val="000000"/>
                </a:solidFill>
                <a:latin typeface="Proxima Nova"/>
                <a:ea typeface="Proxima Nova"/>
                <a:cs typeface="Proxima Nova"/>
                <a:sym typeface="Proxima Nova"/>
              </a:rPr>
              <a:t>W</a:t>
            </a:r>
            <a:r>
              <a:rPr lang="nl">
                <a:latin typeface="Proxima Nova"/>
                <a:ea typeface="Proxima Nova"/>
                <a:cs typeface="Proxima Nova"/>
                <a:sym typeface="Proxima Nova"/>
              </a:rPr>
              <a:t>hy are we doing</a:t>
            </a:r>
            <a:r>
              <a:rPr lang="nl" sz="1400" i="0" u="none" strike="noStrike" cap="none">
                <a:solidFill>
                  <a:srgbClr val="000000"/>
                </a:solidFill>
                <a:latin typeface="Proxima Nova"/>
                <a:ea typeface="Proxima Nova"/>
                <a:cs typeface="Proxima Nova"/>
                <a:sym typeface="Proxima Nova"/>
              </a:rPr>
              <a:t> ...   ?</a:t>
            </a:r>
            <a:endParaRPr>
              <a:latin typeface="Proxima Nova"/>
              <a:ea typeface="Proxima Nova"/>
              <a:cs typeface="Proxima Nova"/>
              <a:sym typeface="Proxima Nova"/>
            </a:endParaRPr>
          </a:p>
        </p:txBody>
      </p:sp>
      <p:sp>
        <p:nvSpPr>
          <p:cNvPr id="477" name="Google Shape;477;p58"/>
          <p:cNvSpPr txBox="1"/>
          <p:nvPr/>
        </p:nvSpPr>
        <p:spPr>
          <a:xfrm>
            <a:off x="1610437" y="1888616"/>
            <a:ext cx="26307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nl">
                <a:latin typeface="Proxima Nova"/>
                <a:ea typeface="Proxima Nova"/>
                <a:cs typeface="Proxima Nova"/>
                <a:sym typeface="Proxima Nova"/>
              </a:rPr>
              <a:t>Shouldn’t we add … ?</a:t>
            </a:r>
            <a:endParaRPr>
              <a:latin typeface="Proxima Nova"/>
              <a:ea typeface="Proxima Nova"/>
              <a:cs typeface="Proxima Nova"/>
              <a:sym typeface="Proxima Nova"/>
            </a:endParaRPr>
          </a:p>
        </p:txBody>
      </p:sp>
      <p:sp>
        <p:nvSpPr>
          <p:cNvPr id="478" name="Google Shape;478;p58"/>
          <p:cNvSpPr txBox="1"/>
          <p:nvPr/>
        </p:nvSpPr>
        <p:spPr>
          <a:xfrm>
            <a:off x="5710900" y="1103050"/>
            <a:ext cx="26307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nl">
                <a:latin typeface="Proxima Nova"/>
                <a:ea typeface="Proxima Nova"/>
                <a:cs typeface="Proxima Nova"/>
                <a:sym typeface="Proxima Nova"/>
              </a:rPr>
              <a:t>Wouldn’t it be better if we … ?</a:t>
            </a:r>
            <a:endParaRPr>
              <a:latin typeface="Proxima Nova"/>
              <a:ea typeface="Proxima Nova"/>
              <a:cs typeface="Proxima Nova"/>
              <a:sym typeface="Proxima Nova"/>
            </a:endParaRPr>
          </a:p>
        </p:txBody>
      </p:sp>
      <p:sp>
        <p:nvSpPr>
          <p:cNvPr id="479" name="Google Shape;479;p58"/>
          <p:cNvSpPr txBox="1"/>
          <p:nvPr/>
        </p:nvSpPr>
        <p:spPr>
          <a:xfrm>
            <a:off x="3703807" y="1476515"/>
            <a:ext cx="1736400" cy="3078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nl">
                <a:latin typeface="Proxima Nova"/>
                <a:ea typeface="Proxima Nova"/>
                <a:cs typeface="Proxima Nova"/>
                <a:sym typeface="Proxima Nova"/>
              </a:rPr>
              <a:t>What about … ?</a:t>
            </a:r>
            <a:endParaRPr>
              <a:latin typeface="Proxima Nova"/>
              <a:ea typeface="Proxima Nova"/>
              <a:cs typeface="Proxima Nova"/>
              <a:sym typeface="Proxima Nova"/>
            </a:endParaRPr>
          </a:p>
        </p:txBody>
      </p:sp>
      <p:sp>
        <p:nvSpPr>
          <p:cNvPr id="480" name="Google Shape;480;p58"/>
          <p:cNvSpPr txBox="1"/>
          <p:nvPr/>
        </p:nvSpPr>
        <p:spPr>
          <a:xfrm>
            <a:off x="5513845" y="1888615"/>
            <a:ext cx="1736400" cy="307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nl">
                <a:latin typeface="Proxima Nova"/>
                <a:ea typeface="Proxima Nova"/>
                <a:cs typeface="Proxima Nova"/>
                <a:sym typeface="Proxima Nova"/>
              </a:rPr>
              <a:t>Why don’t we … ?</a:t>
            </a:r>
            <a:endParaRPr>
              <a:latin typeface="Proxima Nova"/>
              <a:ea typeface="Proxima Nova"/>
              <a:cs typeface="Proxima Nova"/>
              <a:sym typeface="Proxima Nova"/>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484"/>
        <p:cNvGrpSpPr/>
        <p:nvPr/>
      </p:nvGrpSpPr>
      <p:grpSpPr>
        <a:xfrm>
          <a:off x="0" y="0"/>
          <a:ext cx="0" cy="0"/>
          <a:chOff x="0" y="0"/>
          <a:chExt cx="0" cy="0"/>
        </a:xfrm>
      </p:grpSpPr>
      <p:sp>
        <p:nvSpPr>
          <p:cNvPr id="485" name="Google Shape;485;p59"/>
          <p:cNvSpPr txBox="1">
            <a:spLocks noGrp="1"/>
          </p:cNvSpPr>
          <p:nvPr>
            <p:ph type="title" idx="4294967295"/>
          </p:nvPr>
        </p:nvSpPr>
        <p:spPr>
          <a:xfrm>
            <a:off x="228900" y="1343475"/>
            <a:ext cx="8686200" cy="2571900"/>
          </a:xfrm>
          <a:prstGeom prst="rect">
            <a:avLst/>
          </a:prstGeom>
          <a:noFill/>
          <a:ln>
            <a:noFill/>
          </a:ln>
        </p:spPr>
        <p:txBody>
          <a:bodyPr spcFirstLastPara="1" wrap="square" lIns="91425" tIns="91425" rIns="91425" bIns="91425" anchor="ctr" anchorCtr="0">
            <a:noAutofit/>
          </a:bodyPr>
          <a:lstStyle/>
          <a:p>
            <a:pPr marL="0" lvl="0" indent="0" algn="ctr" rtl="0">
              <a:lnSpc>
                <a:spcPct val="102702"/>
              </a:lnSpc>
              <a:spcBef>
                <a:spcPts val="0"/>
              </a:spcBef>
              <a:spcAft>
                <a:spcPts val="0"/>
              </a:spcAft>
              <a:buSzPts val="3700"/>
              <a:buNone/>
            </a:pPr>
            <a:r>
              <a:rPr lang="nl" b="1">
                <a:highlight>
                  <a:schemeClr val="accent1"/>
                </a:highlight>
              </a:rPr>
              <a:t>Next steps</a:t>
            </a:r>
            <a:endParaRPr b="1">
              <a:highlight>
                <a:schemeClr val="accent1"/>
              </a:high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6"/>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1">
                <a:latin typeface="Proxima Nova"/>
                <a:ea typeface="Proxima Nova"/>
                <a:cs typeface="Proxima Nova"/>
                <a:sym typeface="Proxima Nova"/>
              </a:rPr>
              <a:t>Timeline</a:t>
            </a:r>
            <a:endParaRPr sz="2400" b="1" i="0" u="none" strike="noStrike" cap="none">
              <a:solidFill>
                <a:srgbClr val="000000"/>
              </a:solidFill>
              <a:latin typeface="Proxima Nova"/>
              <a:ea typeface="Proxima Nova"/>
              <a:cs typeface="Proxima Nova"/>
              <a:sym typeface="Proxima Nova"/>
            </a:endParaRPr>
          </a:p>
        </p:txBody>
      </p:sp>
      <p:cxnSp>
        <p:nvCxnSpPr>
          <p:cNvPr id="141" name="Google Shape;141;p26"/>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sp>
        <p:nvSpPr>
          <p:cNvPr id="142" name="Google Shape;142;p26"/>
          <p:cNvSpPr/>
          <p:nvPr/>
        </p:nvSpPr>
        <p:spPr>
          <a:xfrm>
            <a:off x="7223150" y="2356500"/>
            <a:ext cx="1214100" cy="430500"/>
          </a:xfrm>
          <a:prstGeom prst="rightArrow">
            <a:avLst>
              <a:gd name="adj1" fmla="val 50000"/>
              <a:gd name="adj2"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rPr>
              <a:t>       </a:t>
            </a:r>
            <a:r>
              <a:rPr lang="en-GB" sz="1200">
                <a:solidFill>
                  <a:schemeClr val="lt1"/>
                </a:solidFill>
              </a:rPr>
              <a:t>June</a:t>
            </a:r>
            <a:endParaRPr>
              <a:solidFill>
                <a:schemeClr val="lt1"/>
              </a:solidFill>
            </a:endParaRPr>
          </a:p>
        </p:txBody>
      </p:sp>
      <p:sp>
        <p:nvSpPr>
          <p:cNvPr id="143" name="Google Shape;143;p26"/>
          <p:cNvSpPr/>
          <p:nvPr/>
        </p:nvSpPr>
        <p:spPr>
          <a:xfrm>
            <a:off x="6013775" y="2461800"/>
            <a:ext cx="1139100" cy="219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nl" sz="1200">
                <a:solidFill>
                  <a:schemeClr val="lt1"/>
                </a:solidFill>
              </a:rPr>
              <a:t>May</a:t>
            </a:r>
            <a:endParaRPr>
              <a:solidFill>
                <a:schemeClr val="lt1"/>
              </a:solidFill>
            </a:endParaRPr>
          </a:p>
        </p:txBody>
      </p:sp>
      <p:sp>
        <p:nvSpPr>
          <p:cNvPr id="144" name="Google Shape;144;p26"/>
          <p:cNvSpPr/>
          <p:nvPr/>
        </p:nvSpPr>
        <p:spPr>
          <a:xfrm>
            <a:off x="2385650" y="2461800"/>
            <a:ext cx="1139100" cy="219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nl" sz="1200">
                <a:solidFill>
                  <a:schemeClr val="lt1"/>
                </a:solidFill>
              </a:rPr>
              <a:t>February</a:t>
            </a:r>
            <a:endParaRPr>
              <a:solidFill>
                <a:schemeClr val="lt1"/>
              </a:solidFill>
            </a:endParaRPr>
          </a:p>
        </p:txBody>
      </p:sp>
      <p:sp>
        <p:nvSpPr>
          <p:cNvPr id="145" name="Google Shape;145;p26"/>
          <p:cNvSpPr/>
          <p:nvPr/>
        </p:nvSpPr>
        <p:spPr>
          <a:xfrm>
            <a:off x="3595025" y="2461800"/>
            <a:ext cx="1139100" cy="219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nl" sz="1200">
                <a:solidFill>
                  <a:schemeClr val="lt1"/>
                </a:solidFill>
              </a:rPr>
              <a:t>March</a:t>
            </a:r>
            <a:endParaRPr>
              <a:solidFill>
                <a:schemeClr val="lt1"/>
              </a:solidFill>
            </a:endParaRPr>
          </a:p>
        </p:txBody>
      </p:sp>
      <p:sp>
        <p:nvSpPr>
          <p:cNvPr id="146" name="Google Shape;146;p26"/>
          <p:cNvSpPr/>
          <p:nvPr/>
        </p:nvSpPr>
        <p:spPr>
          <a:xfrm>
            <a:off x="1176275" y="2461800"/>
            <a:ext cx="1139100" cy="219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nl" sz="1200">
                <a:solidFill>
                  <a:schemeClr val="lt1"/>
                </a:solidFill>
              </a:rPr>
              <a:t>January</a:t>
            </a:r>
            <a:endParaRPr sz="1200">
              <a:solidFill>
                <a:schemeClr val="lt1"/>
              </a:solidFill>
            </a:endParaRPr>
          </a:p>
        </p:txBody>
      </p:sp>
      <p:sp>
        <p:nvSpPr>
          <p:cNvPr id="147" name="Google Shape;147;p26"/>
          <p:cNvSpPr/>
          <p:nvPr/>
        </p:nvSpPr>
        <p:spPr>
          <a:xfrm>
            <a:off x="4804400" y="2461800"/>
            <a:ext cx="1139100" cy="219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nl" sz="1200">
                <a:solidFill>
                  <a:schemeClr val="lt1"/>
                </a:solidFill>
              </a:rPr>
              <a:t>April</a:t>
            </a:r>
            <a:endParaRPr>
              <a:solidFill>
                <a:schemeClr val="lt1"/>
              </a:solidFill>
            </a:endParaRPr>
          </a:p>
        </p:txBody>
      </p:sp>
      <p:cxnSp>
        <p:nvCxnSpPr>
          <p:cNvPr id="148" name="Google Shape;148;p26"/>
          <p:cNvCxnSpPr/>
          <p:nvPr/>
        </p:nvCxnSpPr>
        <p:spPr>
          <a:xfrm rot="10800000">
            <a:off x="1513300" y="1515175"/>
            <a:ext cx="0" cy="950700"/>
          </a:xfrm>
          <a:prstGeom prst="straightConnector1">
            <a:avLst/>
          </a:prstGeom>
          <a:noFill/>
          <a:ln w="9525" cap="flat" cmpd="sng">
            <a:solidFill>
              <a:schemeClr val="accent1"/>
            </a:solidFill>
            <a:prstDash val="solid"/>
            <a:round/>
            <a:headEnd type="none" w="med" len="med"/>
            <a:tailEnd type="oval" w="med" len="med"/>
          </a:ln>
        </p:spPr>
      </p:cxnSp>
      <p:sp>
        <p:nvSpPr>
          <p:cNvPr id="149" name="Google Shape;149;p26"/>
          <p:cNvSpPr txBox="1"/>
          <p:nvPr/>
        </p:nvSpPr>
        <p:spPr>
          <a:xfrm>
            <a:off x="1526500" y="1330771"/>
            <a:ext cx="18024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b="1">
                <a:latin typeface="Calibri"/>
                <a:ea typeface="Calibri"/>
                <a:cs typeface="Calibri"/>
                <a:sym typeface="Calibri"/>
              </a:rPr>
              <a:t>11</a:t>
            </a:r>
            <a:br>
              <a:rPr lang="nl" sz="1200" b="1">
                <a:latin typeface="Calibri"/>
                <a:ea typeface="Calibri"/>
                <a:cs typeface="Calibri"/>
                <a:sym typeface="Calibri"/>
              </a:rPr>
            </a:br>
            <a:r>
              <a:rPr lang="nl" sz="1200">
                <a:latin typeface="Calibri"/>
                <a:ea typeface="Calibri"/>
                <a:cs typeface="Calibri"/>
                <a:sym typeface="Calibri"/>
              </a:rPr>
              <a:t>Business</a:t>
            </a:r>
            <a:br>
              <a:rPr lang="nl" sz="1200">
                <a:latin typeface="Calibri"/>
                <a:ea typeface="Calibri"/>
                <a:cs typeface="Calibri"/>
                <a:sym typeface="Calibri"/>
              </a:rPr>
            </a:br>
            <a:r>
              <a:rPr lang="nl" sz="1200">
                <a:latin typeface="Calibri"/>
                <a:ea typeface="Calibri"/>
                <a:cs typeface="Calibri"/>
                <a:sym typeface="Calibri"/>
              </a:rPr>
              <a:t>workshop</a:t>
            </a:r>
            <a:endParaRPr sz="1200">
              <a:latin typeface="Calibri"/>
              <a:ea typeface="Calibri"/>
              <a:cs typeface="Calibri"/>
              <a:sym typeface="Calibri"/>
            </a:endParaRPr>
          </a:p>
        </p:txBody>
      </p:sp>
      <p:cxnSp>
        <p:nvCxnSpPr>
          <p:cNvPr id="150" name="Google Shape;150;p26"/>
          <p:cNvCxnSpPr/>
          <p:nvPr/>
        </p:nvCxnSpPr>
        <p:spPr>
          <a:xfrm flipH="1">
            <a:off x="2684125" y="2682125"/>
            <a:ext cx="2700" cy="820800"/>
          </a:xfrm>
          <a:prstGeom prst="straightConnector1">
            <a:avLst/>
          </a:prstGeom>
          <a:noFill/>
          <a:ln w="9525" cap="flat" cmpd="sng">
            <a:solidFill>
              <a:schemeClr val="accent1"/>
            </a:solidFill>
            <a:prstDash val="solid"/>
            <a:round/>
            <a:headEnd type="none" w="med" len="med"/>
            <a:tailEnd type="oval" w="med" len="med"/>
          </a:ln>
        </p:spPr>
      </p:cxnSp>
      <p:sp>
        <p:nvSpPr>
          <p:cNvPr id="151" name="Google Shape;151;p26"/>
          <p:cNvSpPr txBox="1"/>
          <p:nvPr/>
        </p:nvSpPr>
        <p:spPr>
          <a:xfrm>
            <a:off x="2726375" y="2950425"/>
            <a:ext cx="18024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a:solidFill>
                  <a:schemeClr val="tx1"/>
                </a:solidFill>
                <a:latin typeface="Calibri"/>
                <a:ea typeface="Calibri"/>
                <a:cs typeface="Calibri"/>
                <a:sym typeface="Calibri"/>
              </a:rPr>
              <a:t>Thematic</a:t>
            </a:r>
            <a:br>
              <a:rPr lang="nl" sz="1200">
                <a:solidFill>
                  <a:schemeClr val="tx1"/>
                </a:solidFill>
                <a:latin typeface="Calibri"/>
                <a:ea typeface="Calibri"/>
                <a:cs typeface="Calibri"/>
                <a:sym typeface="Calibri"/>
              </a:rPr>
            </a:br>
            <a:r>
              <a:rPr lang="nl" sz="1200">
                <a:solidFill>
                  <a:schemeClr val="tx1"/>
                </a:solidFill>
                <a:latin typeface="Calibri"/>
                <a:ea typeface="Calibri"/>
                <a:cs typeface="Calibri"/>
                <a:sym typeface="Calibri"/>
              </a:rPr>
              <a:t>workshop 1</a:t>
            </a:r>
            <a:endParaRPr sz="1200">
              <a:solidFill>
                <a:schemeClr val="tx1"/>
              </a:solidFill>
              <a:latin typeface="Calibri"/>
              <a:ea typeface="Calibri"/>
              <a:cs typeface="Calibri"/>
              <a:sym typeface="Calibri"/>
            </a:endParaRPr>
          </a:p>
          <a:p>
            <a:pPr marL="0" lvl="0" indent="0" algn="l" rtl="0">
              <a:spcBef>
                <a:spcPts val="0"/>
              </a:spcBef>
              <a:spcAft>
                <a:spcPts val="0"/>
              </a:spcAft>
              <a:buNone/>
            </a:pPr>
            <a:r>
              <a:rPr lang="nl" sz="1200" b="1">
                <a:latin typeface="Calibri"/>
                <a:ea typeface="Calibri"/>
                <a:cs typeface="Calibri"/>
                <a:sym typeface="Calibri"/>
              </a:rPr>
              <a:t>8</a:t>
            </a:r>
            <a:endParaRPr sz="1200" b="1">
              <a:latin typeface="Calibri"/>
              <a:ea typeface="Calibri"/>
              <a:cs typeface="Calibri"/>
              <a:sym typeface="Calibri"/>
            </a:endParaRPr>
          </a:p>
        </p:txBody>
      </p:sp>
      <p:cxnSp>
        <p:nvCxnSpPr>
          <p:cNvPr id="152" name="Google Shape;152;p26"/>
          <p:cNvCxnSpPr/>
          <p:nvPr/>
        </p:nvCxnSpPr>
        <p:spPr>
          <a:xfrm rot="10800000">
            <a:off x="6373829" y="1503211"/>
            <a:ext cx="0" cy="950700"/>
          </a:xfrm>
          <a:prstGeom prst="straightConnector1">
            <a:avLst/>
          </a:prstGeom>
          <a:noFill/>
          <a:ln w="9525" cap="flat" cmpd="sng">
            <a:solidFill>
              <a:schemeClr val="accent1"/>
            </a:solidFill>
            <a:prstDash val="solid"/>
            <a:round/>
            <a:headEnd type="none" w="med" len="med"/>
            <a:tailEnd type="oval" w="med" len="med"/>
          </a:ln>
        </p:spPr>
      </p:cxnSp>
      <p:sp>
        <p:nvSpPr>
          <p:cNvPr id="153" name="Google Shape;153;p26"/>
          <p:cNvSpPr txBox="1"/>
          <p:nvPr/>
        </p:nvSpPr>
        <p:spPr>
          <a:xfrm>
            <a:off x="7265430" y="2947108"/>
            <a:ext cx="1802400" cy="74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a:latin typeface="Calibri"/>
                <a:ea typeface="Calibri"/>
                <a:cs typeface="Calibri"/>
                <a:sym typeface="Calibri"/>
              </a:rPr>
              <a:t>Thematic</a:t>
            </a:r>
            <a:br>
              <a:rPr lang="nl" sz="1200">
                <a:latin typeface="Calibri"/>
                <a:ea typeface="Calibri"/>
                <a:cs typeface="Calibri"/>
                <a:sym typeface="Calibri"/>
              </a:rPr>
            </a:br>
            <a:r>
              <a:rPr lang="nl" sz="1200">
                <a:latin typeface="Calibri"/>
                <a:ea typeface="Calibri"/>
                <a:cs typeface="Calibri"/>
                <a:sym typeface="Calibri"/>
              </a:rPr>
              <a:t>workshop 5</a:t>
            </a:r>
          </a:p>
          <a:p>
            <a:pPr lvl="0"/>
            <a:r>
              <a:rPr lang="nl" sz="1200" b="1">
                <a:latin typeface="Calibri"/>
                <a:ea typeface="Calibri"/>
                <a:cs typeface="Calibri"/>
                <a:sym typeface="Calibri"/>
              </a:rPr>
              <a:t>1</a:t>
            </a:r>
            <a:endParaRPr sz="1200">
              <a:latin typeface="Calibri"/>
              <a:ea typeface="Calibri"/>
              <a:cs typeface="Calibri"/>
              <a:sym typeface="Calibri"/>
            </a:endParaRPr>
          </a:p>
        </p:txBody>
      </p:sp>
      <p:cxnSp>
        <p:nvCxnSpPr>
          <p:cNvPr id="154" name="Google Shape;154;p26"/>
          <p:cNvCxnSpPr/>
          <p:nvPr/>
        </p:nvCxnSpPr>
        <p:spPr>
          <a:xfrm flipH="1">
            <a:off x="5585828" y="2682125"/>
            <a:ext cx="2700" cy="820800"/>
          </a:xfrm>
          <a:prstGeom prst="straightConnector1">
            <a:avLst/>
          </a:prstGeom>
          <a:noFill/>
          <a:ln w="9525" cap="flat" cmpd="sng">
            <a:solidFill>
              <a:schemeClr val="accent1"/>
            </a:solidFill>
            <a:prstDash val="solid"/>
            <a:round/>
            <a:headEnd type="none" w="med" len="med"/>
            <a:tailEnd type="oval" w="med" len="med"/>
          </a:ln>
        </p:spPr>
      </p:cxnSp>
      <p:sp>
        <p:nvSpPr>
          <p:cNvPr id="155" name="Google Shape;155;p26"/>
          <p:cNvSpPr txBox="1"/>
          <p:nvPr/>
        </p:nvSpPr>
        <p:spPr>
          <a:xfrm>
            <a:off x="4486493" y="1327172"/>
            <a:ext cx="18024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b="1">
                <a:latin typeface="Calibri"/>
                <a:ea typeface="Calibri"/>
                <a:cs typeface="Calibri"/>
                <a:sym typeface="Calibri"/>
              </a:rPr>
              <a:t>25</a:t>
            </a:r>
          </a:p>
          <a:p>
            <a:pPr marL="0" lvl="0" indent="0" algn="l" rtl="0">
              <a:spcBef>
                <a:spcPts val="0"/>
              </a:spcBef>
              <a:spcAft>
                <a:spcPts val="0"/>
              </a:spcAft>
              <a:buNone/>
            </a:pPr>
            <a:r>
              <a:rPr lang="nl" sz="1200">
                <a:solidFill>
                  <a:schemeClr val="tx1"/>
                </a:solidFill>
                <a:latin typeface="Calibri"/>
                <a:ea typeface="Calibri"/>
                <a:cs typeface="Calibri"/>
                <a:sym typeface="Calibri"/>
              </a:rPr>
              <a:t>Thematic</a:t>
            </a:r>
            <a:br>
              <a:rPr lang="nl" sz="1200">
                <a:solidFill>
                  <a:schemeClr val="tx1"/>
                </a:solidFill>
                <a:latin typeface="Calibri"/>
                <a:ea typeface="Calibri"/>
                <a:cs typeface="Calibri"/>
                <a:sym typeface="Calibri"/>
              </a:rPr>
            </a:br>
            <a:r>
              <a:rPr lang="nl" sz="1200">
                <a:solidFill>
                  <a:schemeClr val="tx1"/>
                </a:solidFill>
                <a:latin typeface="Calibri"/>
                <a:ea typeface="Calibri"/>
                <a:cs typeface="Calibri"/>
                <a:sym typeface="Calibri"/>
              </a:rPr>
              <a:t>workshop 2</a:t>
            </a:r>
            <a:endParaRPr sz="1200">
              <a:solidFill>
                <a:schemeClr val="tx1"/>
              </a:solidFill>
              <a:latin typeface="Calibri"/>
              <a:ea typeface="Calibri"/>
              <a:cs typeface="Calibri"/>
              <a:sym typeface="Calibri"/>
            </a:endParaRPr>
          </a:p>
          <a:p>
            <a:pPr marL="0" lvl="0" indent="0" algn="l" rtl="0">
              <a:spcBef>
                <a:spcPts val="0"/>
              </a:spcBef>
              <a:spcAft>
                <a:spcPts val="0"/>
              </a:spcAft>
              <a:buNone/>
            </a:pPr>
            <a:endParaRPr sz="1200" b="1">
              <a:latin typeface="Calibri"/>
              <a:ea typeface="Calibri"/>
              <a:cs typeface="Calibri"/>
              <a:sym typeface="Calibri"/>
            </a:endParaRPr>
          </a:p>
        </p:txBody>
      </p:sp>
      <p:cxnSp>
        <p:nvCxnSpPr>
          <p:cNvPr id="156" name="Google Shape;156;p26"/>
          <p:cNvCxnSpPr/>
          <p:nvPr/>
        </p:nvCxnSpPr>
        <p:spPr>
          <a:xfrm rot="10800000">
            <a:off x="4486494" y="1503211"/>
            <a:ext cx="0" cy="950700"/>
          </a:xfrm>
          <a:prstGeom prst="straightConnector1">
            <a:avLst/>
          </a:prstGeom>
          <a:noFill/>
          <a:ln w="9525" cap="flat" cmpd="sng">
            <a:solidFill>
              <a:schemeClr val="accent1"/>
            </a:solidFill>
            <a:prstDash val="solid"/>
            <a:round/>
            <a:headEnd type="none" w="med" len="med"/>
            <a:tailEnd type="oval" w="med" len="med"/>
          </a:ln>
        </p:spPr>
      </p:cxnSp>
      <p:sp>
        <p:nvSpPr>
          <p:cNvPr id="157" name="Google Shape;157;p26"/>
          <p:cNvSpPr txBox="1"/>
          <p:nvPr/>
        </p:nvSpPr>
        <p:spPr>
          <a:xfrm>
            <a:off x="5590300" y="2947108"/>
            <a:ext cx="1802400" cy="74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a:latin typeface="Calibri"/>
                <a:ea typeface="Calibri"/>
                <a:cs typeface="Calibri"/>
                <a:sym typeface="Calibri"/>
              </a:rPr>
              <a:t>Thematic</a:t>
            </a:r>
            <a:br>
              <a:rPr lang="nl" sz="1200">
                <a:latin typeface="Calibri"/>
                <a:ea typeface="Calibri"/>
                <a:cs typeface="Calibri"/>
                <a:sym typeface="Calibri"/>
              </a:rPr>
            </a:br>
            <a:r>
              <a:rPr lang="nl" sz="1200">
                <a:latin typeface="Calibri"/>
                <a:ea typeface="Calibri"/>
                <a:cs typeface="Calibri"/>
                <a:sym typeface="Calibri"/>
              </a:rPr>
              <a:t>workshop 3</a:t>
            </a:r>
          </a:p>
          <a:p>
            <a:pPr lvl="0"/>
            <a:r>
              <a:rPr lang="nl" sz="1200" b="1">
                <a:latin typeface="Calibri"/>
                <a:ea typeface="Calibri"/>
                <a:cs typeface="Calibri"/>
                <a:sym typeface="Calibri"/>
              </a:rPr>
              <a:t>22</a:t>
            </a:r>
            <a:endParaRPr sz="1200">
              <a:latin typeface="Calibri"/>
              <a:ea typeface="Calibri"/>
              <a:cs typeface="Calibri"/>
              <a:sym typeface="Calibri"/>
            </a:endParaRPr>
          </a:p>
        </p:txBody>
      </p:sp>
      <p:cxnSp>
        <p:nvCxnSpPr>
          <p:cNvPr id="158" name="Google Shape;158;p26"/>
          <p:cNvCxnSpPr/>
          <p:nvPr/>
        </p:nvCxnSpPr>
        <p:spPr>
          <a:xfrm flipH="1">
            <a:off x="7265430" y="2682125"/>
            <a:ext cx="2700" cy="820800"/>
          </a:xfrm>
          <a:prstGeom prst="straightConnector1">
            <a:avLst/>
          </a:prstGeom>
          <a:noFill/>
          <a:ln w="9525" cap="flat" cmpd="sng">
            <a:solidFill>
              <a:schemeClr val="accent1"/>
            </a:solidFill>
            <a:prstDash val="solid"/>
            <a:round/>
            <a:headEnd type="none" w="med" len="med"/>
            <a:tailEnd type="oval" w="med" len="med"/>
          </a:ln>
        </p:spPr>
      </p:cxnSp>
      <p:sp>
        <p:nvSpPr>
          <p:cNvPr id="159" name="Google Shape;159;p26"/>
          <p:cNvSpPr txBox="1"/>
          <p:nvPr/>
        </p:nvSpPr>
        <p:spPr>
          <a:xfrm>
            <a:off x="6406776" y="1327172"/>
            <a:ext cx="18024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b="1">
                <a:latin typeface="Calibri"/>
                <a:ea typeface="Calibri"/>
                <a:cs typeface="Calibri"/>
                <a:sym typeface="Calibri"/>
              </a:rPr>
              <a:t>10</a:t>
            </a:r>
          </a:p>
          <a:p>
            <a:pPr marL="0" lvl="0" indent="0" algn="l" rtl="0">
              <a:spcBef>
                <a:spcPts val="0"/>
              </a:spcBef>
              <a:spcAft>
                <a:spcPts val="0"/>
              </a:spcAft>
              <a:buNone/>
            </a:pPr>
            <a:r>
              <a:rPr lang="nl" sz="1200">
                <a:latin typeface="Calibri"/>
                <a:ea typeface="Calibri"/>
                <a:cs typeface="Calibri"/>
                <a:sym typeface="Calibri"/>
              </a:rPr>
              <a:t>Thematic</a:t>
            </a:r>
            <a:br>
              <a:rPr lang="nl" sz="1200">
                <a:latin typeface="Calibri"/>
                <a:ea typeface="Calibri"/>
                <a:cs typeface="Calibri"/>
                <a:sym typeface="Calibri"/>
              </a:rPr>
            </a:br>
            <a:r>
              <a:rPr lang="nl" sz="1200">
                <a:latin typeface="Calibri"/>
                <a:ea typeface="Calibri"/>
                <a:cs typeface="Calibri"/>
                <a:sym typeface="Calibri"/>
              </a:rPr>
              <a:t>workshop 4</a:t>
            </a:r>
            <a:endParaRPr sz="1200">
              <a:latin typeface="Calibri"/>
              <a:ea typeface="Calibri"/>
              <a:cs typeface="Calibri"/>
              <a:sym typeface="Calibri"/>
            </a:endParaRPr>
          </a:p>
          <a:p>
            <a:pPr marL="0" lvl="0" indent="0" algn="l" rtl="0">
              <a:spcBef>
                <a:spcPts val="0"/>
              </a:spcBef>
              <a:spcAft>
                <a:spcPts val="0"/>
              </a:spcAft>
              <a:buNone/>
            </a:pPr>
            <a:endParaRPr sz="1200" b="1">
              <a:latin typeface="Calibri"/>
              <a:ea typeface="Calibri"/>
              <a:cs typeface="Calibri"/>
              <a:sym typeface="Calibri"/>
            </a:endParaRPr>
          </a:p>
        </p:txBody>
      </p:sp>
      <p:sp>
        <p:nvSpPr>
          <p:cNvPr id="160" name="Google Shape;160;p26"/>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
        <p:nvSpPr>
          <p:cNvPr id="23" name="Google Shape;212;p28">
            <a:extLst>
              <a:ext uri="{FF2B5EF4-FFF2-40B4-BE49-F238E27FC236}">
                <a16:creationId xmlns:a16="http://schemas.microsoft.com/office/drawing/2014/main" id="{FEC29EE8-9477-4C26-BD83-DFCFCB312406}"/>
              </a:ext>
            </a:extLst>
          </p:cNvPr>
          <p:cNvSpPr txBox="1"/>
          <p:nvPr/>
        </p:nvSpPr>
        <p:spPr>
          <a:xfrm>
            <a:off x="2726375" y="3594675"/>
            <a:ext cx="1014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i="1">
                <a:latin typeface="Open Sans"/>
                <a:ea typeface="Open Sans"/>
                <a:cs typeface="Open Sans"/>
                <a:sym typeface="Open Sans"/>
              </a:rPr>
              <a:t>Timetables</a:t>
            </a:r>
            <a:endParaRPr sz="1000" i="1">
              <a:latin typeface="Open Sans"/>
              <a:ea typeface="Open Sans"/>
              <a:cs typeface="Open Sans"/>
              <a:sym typeface="Open Sans"/>
            </a:endParaRPr>
          </a:p>
        </p:txBody>
      </p:sp>
      <p:sp>
        <p:nvSpPr>
          <p:cNvPr id="24" name="Google Shape;213;p28">
            <a:extLst>
              <a:ext uri="{FF2B5EF4-FFF2-40B4-BE49-F238E27FC236}">
                <a16:creationId xmlns:a16="http://schemas.microsoft.com/office/drawing/2014/main" id="{3402B433-1A8D-4C2C-AA87-9C20F1E0396B}"/>
              </a:ext>
            </a:extLst>
          </p:cNvPr>
          <p:cNvSpPr txBox="1"/>
          <p:nvPr/>
        </p:nvSpPr>
        <p:spPr>
          <a:xfrm>
            <a:off x="4486493" y="1108244"/>
            <a:ext cx="1342200"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nl" sz="1000" i="1">
                <a:latin typeface="Open Sans"/>
                <a:ea typeface="Open Sans"/>
                <a:cs typeface="Open Sans"/>
                <a:sym typeface="Open Sans"/>
              </a:rPr>
              <a:t>Stop places</a:t>
            </a:r>
            <a:endParaRPr sz="1000" i="1">
              <a:latin typeface="Open Sans"/>
              <a:ea typeface="Open Sans"/>
              <a:cs typeface="Open Sans"/>
              <a:sym typeface="Open Sans"/>
            </a:endParaRPr>
          </a:p>
        </p:txBody>
      </p:sp>
      <p:sp>
        <p:nvSpPr>
          <p:cNvPr id="25" name="Google Shape;214;p28">
            <a:extLst>
              <a:ext uri="{FF2B5EF4-FFF2-40B4-BE49-F238E27FC236}">
                <a16:creationId xmlns:a16="http://schemas.microsoft.com/office/drawing/2014/main" id="{F5A7B893-42E3-49DF-A3CB-8FA5F4A018E9}"/>
              </a:ext>
            </a:extLst>
          </p:cNvPr>
          <p:cNvSpPr txBox="1"/>
          <p:nvPr/>
        </p:nvSpPr>
        <p:spPr>
          <a:xfrm>
            <a:off x="5585828" y="3594675"/>
            <a:ext cx="134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nl" sz="1000" i="1">
                <a:latin typeface="Open Sans"/>
                <a:ea typeface="Open Sans"/>
                <a:cs typeface="Open Sans"/>
                <a:sym typeface="Open Sans"/>
              </a:rPr>
              <a:t>Planning for exchange between PTOs</a:t>
            </a:r>
            <a:endParaRPr sz="1000" i="1">
              <a:latin typeface="Open Sans"/>
              <a:ea typeface="Open Sans"/>
              <a:cs typeface="Open Sans"/>
              <a:sym typeface="Open Sans"/>
            </a:endParaRPr>
          </a:p>
        </p:txBody>
      </p:sp>
      <p:sp>
        <p:nvSpPr>
          <p:cNvPr id="26" name="Google Shape;215;p28">
            <a:extLst>
              <a:ext uri="{FF2B5EF4-FFF2-40B4-BE49-F238E27FC236}">
                <a16:creationId xmlns:a16="http://schemas.microsoft.com/office/drawing/2014/main" id="{E88661BA-03AC-4C13-A9D7-26FDB6CC8AF7}"/>
              </a:ext>
            </a:extLst>
          </p:cNvPr>
          <p:cNvSpPr txBox="1"/>
          <p:nvPr/>
        </p:nvSpPr>
        <p:spPr>
          <a:xfrm>
            <a:off x="6406776" y="815940"/>
            <a:ext cx="1842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nl" sz="1000" i="1">
                <a:latin typeface="Open Sans"/>
                <a:ea typeface="Open Sans"/>
                <a:cs typeface="Open Sans"/>
                <a:sym typeface="Open Sans"/>
              </a:rPr>
              <a:t>Accessibility, facility sets, vehicles, guaranteed transfers, splitting/merging</a:t>
            </a:r>
            <a:endParaRPr sz="1000" i="1">
              <a:latin typeface="Open Sans"/>
              <a:ea typeface="Open Sans"/>
              <a:cs typeface="Open Sans"/>
              <a:sym typeface="Open Sans"/>
            </a:endParaRPr>
          </a:p>
        </p:txBody>
      </p:sp>
      <p:sp>
        <p:nvSpPr>
          <p:cNvPr id="27" name="Google Shape;216;p28">
            <a:extLst>
              <a:ext uri="{FF2B5EF4-FFF2-40B4-BE49-F238E27FC236}">
                <a16:creationId xmlns:a16="http://schemas.microsoft.com/office/drawing/2014/main" id="{42F08F9E-873E-468E-A7FA-67AAEFAD7E5F}"/>
              </a:ext>
            </a:extLst>
          </p:cNvPr>
          <p:cNvSpPr txBox="1"/>
          <p:nvPr/>
        </p:nvSpPr>
        <p:spPr>
          <a:xfrm>
            <a:off x="7265430" y="3582250"/>
            <a:ext cx="1842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nl" sz="1000" i="1">
                <a:latin typeface="Open Sans"/>
                <a:ea typeface="Open Sans"/>
                <a:cs typeface="Open Sans"/>
                <a:sym typeface="Open Sans"/>
              </a:rPr>
              <a:t>Planned deviations from </a:t>
            </a:r>
            <a:br>
              <a:rPr lang="nl" sz="1000" i="1">
                <a:latin typeface="Open Sans"/>
                <a:ea typeface="Open Sans"/>
                <a:cs typeface="Open Sans"/>
                <a:sym typeface="Open Sans"/>
              </a:rPr>
            </a:br>
            <a:r>
              <a:rPr lang="nl" sz="1000" i="1">
                <a:latin typeface="Open Sans"/>
                <a:ea typeface="Open Sans"/>
                <a:cs typeface="Open Sans"/>
                <a:sym typeface="Open Sans"/>
              </a:rPr>
              <a:t>time schedule</a:t>
            </a:r>
            <a:endParaRPr sz="1000" i="1">
              <a:latin typeface="Open Sans"/>
              <a:ea typeface="Open Sans"/>
              <a:cs typeface="Open Sans"/>
              <a:sym typeface="Open Sans"/>
            </a:endParaRPr>
          </a:p>
        </p:txBody>
      </p:sp>
    </p:spTree>
    <p:extLst>
      <p:ext uri="{BB962C8B-B14F-4D97-AF65-F5344CB8AC3E}">
        <p14:creationId xmlns:p14="http://schemas.microsoft.com/office/powerpoint/2010/main" val="718845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3"/>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Agenda</a:t>
            </a:r>
            <a:endParaRPr sz="2400" b="1" i="0" u="none" strike="noStrike" cap="none">
              <a:solidFill>
                <a:srgbClr val="000000"/>
              </a:solidFill>
              <a:latin typeface="Proxima Nova"/>
              <a:ea typeface="Proxima Nova"/>
              <a:cs typeface="Proxima Nova"/>
              <a:sym typeface="Proxima Nova"/>
            </a:endParaRPr>
          </a:p>
        </p:txBody>
      </p:sp>
      <p:cxnSp>
        <p:nvCxnSpPr>
          <p:cNvPr id="117" name="Google Shape;117;p23"/>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graphicFrame>
        <p:nvGraphicFramePr>
          <p:cNvPr id="118" name="Google Shape;118;p23"/>
          <p:cNvGraphicFramePr/>
          <p:nvPr>
            <p:extLst>
              <p:ext uri="{D42A27DB-BD31-4B8C-83A1-F6EECF244321}">
                <p14:modId xmlns:p14="http://schemas.microsoft.com/office/powerpoint/2010/main" val="2046939115"/>
              </p:ext>
            </p:extLst>
          </p:nvPr>
        </p:nvGraphicFramePr>
        <p:xfrm>
          <a:off x="952500" y="1533038"/>
          <a:ext cx="7239000" cy="2773470"/>
        </p:xfrm>
        <a:graphic>
          <a:graphicData uri="http://schemas.openxmlformats.org/drawingml/2006/table">
            <a:tbl>
              <a:tblPr>
                <a:noFill/>
                <a:tableStyleId>{1C60D28E-F4F5-4BD3-854D-42B472C7A020}</a:tableStyleId>
              </a:tblPr>
              <a:tblGrid>
                <a:gridCol w="5732975">
                  <a:extLst>
                    <a:ext uri="{9D8B030D-6E8A-4147-A177-3AD203B41FA5}">
                      <a16:colId xmlns:a16="http://schemas.microsoft.com/office/drawing/2014/main" val="20000"/>
                    </a:ext>
                  </a:extLst>
                </a:gridCol>
                <a:gridCol w="1506025">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nl">
                          <a:solidFill>
                            <a:schemeClr val="lt1"/>
                          </a:solidFill>
                        </a:rPr>
                        <a:t>Introduction</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E9E9E"/>
                    </a:solidFill>
                  </a:tcPr>
                </a:tc>
                <a:tc>
                  <a:txBody>
                    <a:bodyPr/>
                    <a:lstStyle/>
                    <a:p>
                      <a:pPr marL="0" lvl="0" indent="0" algn="l" rtl="0">
                        <a:spcBef>
                          <a:spcPts val="0"/>
                        </a:spcBef>
                        <a:spcAft>
                          <a:spcPts val="0"/>
                        </a:spcAft>
                        <a:buNone/>
                      </a:pPr>
                      <a:r>
                        <a:rPr lang="nl">
                          <a:solidFill>
                            <a:schemeClr val="lt1"/>
                          </a:solidFill>
                        </a:rPr>
                        <a:t>10’</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E9E9E"/>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nl">
                          <a:solidFill>
                            <a:schemeClr val="lt1"/>
                          </a:solidFill>
                        </a:rPr>
                        <a:t>Reca</a:t>
                      </a:r>
                      <a:r>
                        <a:rPr lang="en-GB">
                          <a:solidFill>
                            <a:schemeClr val="lt1"/>
                          </a:solidFill>
                        </a:rPr>
                        <a:t>p</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F7F7F"/>
                    </a:solidFill>
                  </a:tcPr>
                </a:tc>
                <a:tc>
                  <a:txBody>
                    <a:bodyPr/>
                    <a:lstStyle/>
                    <a:p>
                      <a:pPr marL="0" lvl="0" indent="0" algn="l" rtl="0">
                        <a:spcBef>
                          <a:spcPts val="0"/>
                        </a:spcBef>
                        <a:spcAft>
                          <a:spcPts val="0"/>
                        </a:spcAft>
                        <a:buNone/>
                      </a:pPr>
                      <a:r>
                        <a:rPr lang="nl">
                          <a:solidFill>
                            <a:schemeClr val="lt1"/>
                          </a:solidFill>
                        </a:rPr>
                        <a:t>10’</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F7F7F"/>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GB">
                          <a:solidFill>
                            <a:schemeClr val="lt1"/>
                          </a:solidFill>
                        </a:rPr>
                        <a:t>Stop Place examples</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E9E9E"/>
                    </a:solidFill>
                  </a:tcPr>
                </a:tc>
                <a:tc>
                  <a:txBody>
                    <a:bodyPr/>
                    <a:lstStyle/>
                    <a:p>
                      <a:pPr marL="0" lvl="0" indent="0" algn="l" rtl="0">
                        <a:spcBef>
                          <a:spcPts val="0"/>
                        </a:spcBef>
                        <a:spcAft>
                          <a:spcPts val="0"/>
                        </a:spcAft>
                        <a:buNone/>
                      </a:pPr>
                      <a:r>
                        <a:rPr lang="nl">
                          <a:solidFill>
                            <a:schemeClr val="lt1"/>
                          </a:solidFill>
                        </a:rPr>
                        <a:t>90’</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E9E9E"/>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nl">
                          <a:solidFill>
                            <a:schemeClr val="lt1"/>
                          </a:solidFill>
                        </a:rPr>
                        <a:t>Break</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E9E9E"/>
                    </a:solidFill>
                  </a:tcPr>
                </a:tc>
                <a:tc>
                  <a:txBody>
                    <a:bodyPr/>
                    <a:lstStyle/>
                    <a:p>
                      <a:pPr marL="0" lvl="0" indent="0" algn="l" rtl="0">
                        <a:spcBef>
                          <a:spcPts val="0"/>
                        </a:spcBef>
                        <a:spcAft>
                          <a:spcPts val="0"/>
                        </a:spcAft>
                        <a:buNone/>
                      </a:pPr>
                      <a:r>
                        <a:rPr lang="nl">
                          <a:solidFill>
                            <a:schemeClr val="lt1"/>
                          </a:solidFill>
                        </a:rPr>
                        <a:t>10’</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E9E9E"/>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GB">
                          <a:solidFill>
                            <a:schemeClr val="lt1"/>
                          </a:solidFill>
                        </a:rPr>
                        <a:t>Discussion AP Stop Places</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F7F7F"/>
                    </a:solidFill>
                  </a:tcPr>
                </a:tc>
                <a:tc>
                  <a:txBody>
                    <a:bodyPr/>
                    <a:lstStyle/>
                    <a:p>
                      <a:pPr marL="0" lvl="0" indent="0" algn="l" rtl="0">
                        <a:spcBef>
                          <a:spcPts val="0"/>
                        </a:spcBef>
                        <a:spcAft>
                          <a:spcPts val="0"/>
                        </a:spcAft>
                        <a:buNone/>
                      </a:pPr>
                      <a:r>
                        <a:rPr lang="nl">
                          <a:solidFill>
                            <a:schemeClr val="lt1"/>
                          </a:solidFill>
                        </a:rPr>
                        <a:t>40’</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F7F7F"/>
                    </a:solidFill>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nl">
                          <a:solidFill>
                            <a:schemeClr val="lt1"/>
                          </a:solidFill>
                        </a:rPr>
                        <a:t>Q&amp;A</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E9E9E"/>
                    </a:solidFill>
                  </a:tcPr>
                </a:tc>
                <a:tc>
                  <a:txBody>
                    <a:bodyPr/>
                    <a:lstStyle/>
                    <a:p>
                      <a:pPr marL="0" lvl="0" indent="0" algn="l" rtl="0">
                        <a:spcBef>
                          <a:spcPts val="0"/>
                        </a:spcBef>
                        <a:spcAft>
                          <a:spcPts val="0"/>
                        </a:spcAft>
                        <a:buNone/>
                      </a:pPr>
                      <a:r>
                        <a:rPr lang="nl">
                          <a:solidFill>
                            <a:schemeClr val="lt1"/>
                          </a:solidFill>
                        </a:rPr>
                        <a:t>10’</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E9E9E"/>
                    </a:solidFill>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nl">
                          <a:solidFill>
                            <a:schemeClr val="lt1"/>
                          </a:solidFill>
                        </a:rPr>
                        <a:t>Next steps</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F7F7F"/>
                    </a:solidFill>
                  </a:tcPr>
                </a:tc>
                <a:tc>
                  <a:txBody>
                    <a:bodyPr/>
                    <a:lstStyle/>
                    <a:p>
                      <a:pPr marL="0" lvl="0" indent="0" algn="l" rtl="0">
                        <a:spcBef>
                          <a:spcPts val="0"/>
                        </a:spcBef>
                        <a:spcAft>
                          <a:spcPts val="0"/>
                        </a:spcAft>
                        <a:buNone/>
                      </a:pPr>
                      <a:r>
                        <a:rPr lang="nl">
                          <a:solidFill>
                            <a:schemeClr val="lt1"/>
                          </a:solidFill>
                        </a:rPr>
                        <a:t>10’</a:t>
                      </a:r>
                      <a:endParaRPr>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F7F7F"/>
                    </a:solidFill>
                  </a:tcPr>
                </a:tc>
                <a:extLst>
                  <a:ext uri="{0D108BD9-81ED-4DB2-BD59-A6C34878D82A}">
                    <a16:rowId xmlns:a16="http://schemas.microsoft.com/office/drawing/2014/main" val="10006"/>
                  </a:ext>
                </a:extLst>
              </a:tr>
            </a:tbl>
          </a:graphicData>
        </a:graphic>
      </p:graphicFrame>
      <p:sp>
        <p:nvSpPr>
          <p:cNvPr id="119" name="Google Shape;119;p23"/>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grpSp>
        <p:nvGrpSpPr>
          <p:cNvPr id="515" name="Google Shape;515;p61"/>
          <p:cNvGrpSpPr/>
          <p:nvPr/>
        </p:nvGrpSpPr>
        <p:grpSpPr>
          <a:xfrm>
            <a:off x="641992" y="1369515"/>
            <a:ext cx="478299" cy="478299"/>
            <a:chOff x="4640263" y="1219200"/>
            <a:chExt cx="123825" cy="123825"/>
          </a:xfrm>
        </p:grpSpPr>
        <p:sp>
          <p:nvSpPr>
            <p:cNvPr id="516" name="Google Shape;516;p61"/>
            <p:cNvSpPr/>
            <p:nvPr/>
          </p:nvSpPr>
          <p:spPr>
            <a:xfrm>
              <a:off x="4673600" y="1285875"/>
              <a:ext cx="22225" cy="22225"/>
            </a:xfrm>
            <a:custGeom>
              <a:avLst/>
              <a:gdLst/>
              <a:ahLst/>
              <a:cxnLst/>
              <a:rect l="l" t="t" r="r" b="b"/>
              <a:pathLst>
                <a:path w="106" h="100" extrusionOk="0">
                  <a:moveTo>
                    <a:pt x="43" y="5"/>
                  </a:moveTo>
                  <a:cubicBezTo>
                    <a:pt x="17" y="11"/>
                    <a:pt x="0" y="37"/>
                    <a:pt x="6" y="63"/>
                  </a:cubicBezTo>
                  <a:cubicBezTo>
                    <a:pt x="9" y="75"/>
                    <a:pt x="16" y="86"/>
                    <a:pt x="27" y="93"/>
                  </a:cubicBezTo>
                  <a:cubicBezTo>
                    <a:pt x="35" y="98"/>
                    <a:pt x="44" y="100"/>
                    <a:pt x="53" y="100"/>
                  </a:cubicBezTo>
                  <a:cubicBezTo>
                    <a:pt x="57" y="100"/>
                    <a:pt x="60" y="100"/>
                    <a:pt x="63" y="99"/>
                  </a:cubicBezTo>
                  <a:cubicBezTo>
                    <a:pt x="89" y="94"/>
                    <a:pt x="106" y="68"/>
                    <a:pt x="100" y="42"/>
                  </a:cubicBezTo>
                  <a:cubicBezTo>
                    <a:pt x="94" y="16"/>
                    <a:pt x="69" y="0"/>
                    <a:pt x="43" y="5"/>
                  </a:cubicBezTo>
                  <a:close/>
                  <a:moveTo>
                    <a:pt x="73" y="65"/>
                  </a:moveTo>
                  <a:cubicBezTo>
                    <a:pt x="70" y="71"/>
                    <a:pt x="64" y="74"/>
                    <a:pt x="58" y="76"/>
                  </a:cubicBezTo>
                  <a:cubicBezTo>
                    <a:pt x="52" y="77"/>
                    <a:pt x="46" y="76"/>
                    <a:pt x="40" y="72"/>
                  </a:cubicBezTo>
                  <a:cubicBezTo>
                    <a:pt x="35" y="69"/>
                    <a:pt x="31" y="64"/>
                    <a:pt x="30" y="57"/>
                  </a:cubicBezTo>
                  <a:cubicBezTo>
                    <a:pt x="27" y="45"/>
                    <a:pt x="35" y="32"/>
                    <a:pt x="48" y="29"/>
                  </a:cubicBezTo>
                  <a:cubicBezTo>
                    <a:pt x="54" y="28"/>
                    <a:pt x="61" y="29"/>
                    <a:pt x="66" y="32"/>
                  </a:cubicBezTo>
                  <a:cubicBezTo>
                    <a:pt x="71" y="36"/>
                    <a:pt x="75" y="41"/>
                    <a:pt x="76" y="47"/>
                  </a:cubicBezTo>
                  <a:cubicBezTo>
                    <a:pt x="78" y="53"/>
                    <a:pt x="77" y="60"/>
                    <a:pt x="73" y="6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7" name="Google Shape;517;p61"/>
            <p:cNvSpPr/>
            <p:nvPr/>
          </p:nvSpPr>
          <p:spPr>
            <a:xfrm>
              <a:off x="4652963" y="1265238"/>
              <a:ext cx="65088" cy="65088"/>
            </a:xfrm>
            <a:custGeom>
              <a:avLst/>
              <a:gdLst/>
              <a:ahLst/>
              <a:cxnLst/>
              <a:rect l="l" t="t" r="r" b="b"/>
              <a:pathLst>
                <a:path w="304" h="304" extrusionOk="0">
                  <a:moveTo>
                    <a:pt x="304" y="158"/>
                  </a:moveTo>
                  <a:cubicBezTo>
                    <a:pt x="288" y="83"/>
                    <a:pt x="288" y="83"/>
                    <a:pt x="288" y="83"/>
                  </a:cubicBezTo>
                  <a:cubicBezTo>
                    <a:pt x="250" y="82"/>
                    <a:pt x="250" y="82"/>
                    <a:pt x="250" y="82"/>
                  </a:cubicBezTo>
                  <a:cubicBezTo>
                    <a:pt x="244" y="75"/>
                    <a:pt x="238" y="68"/>
                    <a:pt x="231" y="62"/>
                  </a:cubicBezTo>
                  <a:cubicBezTo>
                    <a:pt x="233" y="24"/>
                    <a:pt x="233" y="24"/>
                    <a:pt x="233" y="24"/>
                  </a:cubicBezTo>
                  <a:cubicBezTo>
                    <a:pt x="160" y="0"/>
                    <a:pt x="160" y="0"/>
                    <a:pt x="160" y="0"/>
                  </a:cubicBezTo>
                  <a:cubicBezTo>
                    <a:pt x="140" y="33"/>
                    <a:pt x="140" y="33"/>
                    <a:pt x="140" y="33"/>
                  </a:cubicBezTo>
                  <a:cubicBezTo>
                    <a:pt x="135" y="33"/>
                    <a:pt x="131" y="34"/>
                    <a:pt x="126" y="35"/>
                  </a:cubicBezTo>
                  <a:cubicBezTo>
                    <a:pt x="122" y="36"/>
                    <a:pt x="118" y="37"/>
                    <a:pt x="113" y="39"/>
                  </a:cubicBezTo>
                  <a:cubicBezTo>
                    <a:pt x="81" y="18"/>
                    <a:pt x="81" y="18"/>
                    <a:pt x="81" y="18"/>
                  </a:cubicBezTo>
                  <a:cubicBezTo>
                    <a:pt x="25" y="70"/>
                    <a:pt x="25" y="70"/>
                    <a:pt x="25" y="70"/>
                  </a:cubicBezTo>
                  <a:cubicBezTo>
                    <a:pt x="43" y="103"/>
                    <a:pt x="43" y="103"/>
                    <a:pt x="43" y="103"/>
                  </a:cubicBezTo>
                  <a:cubicBezTo>
                    <a:pt x="39" y="112"/>
                    <a:pt x="36" y="121"/>
                    <a:pt x="34" y="129"/>
                  </a:cubicBezTo>
                  <a:cubicBezTo>
                    <a:pt x="0" y="146"/>
                    <a:pt x="0" y="146"/>
                    <a:pt x="0" y="146"/>
                  </a:cubicBezTo>
                  <a:cubicBezTo>
                    <a:pt x="17" y="221"/>
                    <a:pt x="17" y="221"/>
                    <a:pt x="17" y="221"/>
                  </a:cubicBezTo>
                  <a:cubicBezTo>
                    <a:pt x="55" y="222"/>
                    <a:pt x="55" y="222"/>
                    <a:pt x="55" y="222"/>
                  </a:cubicBezTo>
                  <a:cubicBezTo>
                    <a:pt x="60" y="230"/>
                    <a:pt x="66" y="237"/>
                    <a:pt x="73" y="243"/>
                  </a:cubicBezTo>
                  <a:cubicBezTo>
                    <a:pt x="71" y="281"/>
                    <a:pt x="71" y="281"/>
                    <a:pt x="71" y="281"/>
                  </a:cubicBezTo>
                  <a:cubicBezTo>
                    <a:pt x="144" y="304"/>
                    <a:pt x="144" y="304"/>
                    <a:pt x="144" y="304"/>
                  </a:cubicBezTo>
                  <a:cubicBezTo>
                    <a:pt x="164" y="272"/>
                    <a:pt x="164" y="272"/>
                    <a:pt x="164" y="272"/>
                  </a:cubicBezTo>
                  <a:cubicBezTo>
                    <a:pt x="169" y="271"/>
                    <a:pt x="174" y="270"/>
                    <a:pt x="178" y="270"/>
                  </a:cubicBezTo>
                  <a:cubicBezTo>
                    <a:pt x="182" y="269"/>
                    <a:pt x="186" y="267"/>
                    <a:pt x="191" y="266"/>
                  </a:cubicBezTo>
                  <a:cubicBezTo>
                    <a:pt x="223" y="287"/>
                    <a:pt x="223" y="287"/>
                    <a:pt x="223" y="287"/>
                  </a:cubicBezTo>
                  <a:cubicBezTo>
                    <a:pt x="280" y="235"/>
                    <a:pt x="280" y="235"/>
                    <a:pt x="280" y="235"/>
                  </a:cubicBezTo>
                  <a:cubicBezTo>
                    <a:pt x="262" y="201"/>
                    <a:pt x="262" y="201"/>
                    <a:pt x="262" y="201"/>
                  </a:cubicBezTo>
                  <a:cubicBezTo>
                    <a:pt x="265" y="193"/>
                    <a:pt x="268" y="184"/>
                    <a:pt x="270" y="175"/>
                  </a:cubicBezTo>
                  <a:lnTo>
                    <a:pt x="304" y="158"/>
                  </a:lnTo>
                  <a:close/>
                  <a:moveTo>
                    <a:pt x="248" y="159"/>
                  </a:moveTo>
                  <a:cubicBezTo>
                    <a:pt x="246" y="169"/>
                    <a:pt x="246" y="169"/>
                    <a:pt x="246" y="169"/>
                  </a:cubicBezTo>
                  <a:cubicBezTo>
                    <a:pt x="245" y="177"/>
                    <a:pt x="243" y="185"/>
                    <a:pt x="239" y="193"/>
                  </a:cubicBezTo>
                  <a:cubicBezTo>
                    <a:pt x="234" y="202"/>
                    <a:pt x="234" y="202"/>
                    <a:pt x="234" y="202"/>
                  </a:cubicBezTo>
                  <a:cubicBezTo>
                    <a:pt x="249" y="230"/>
                    <a:pt x="249" y="230"/>
                    <a:pt x="249" y="230"/>
                  </a:cubicBezTo>
                  <a:cubicBezTo>
                    <a:pt x="221" y="256"/>
                    <a:pt x="221" y="256"/>
                    <a:pt x="221" y="256"/>
                  </a:cubicBezTo>
                  <a:cubicBezTo>
                    <a:pt x="194" y="239"/>
                    <a:pt x="194" y="239"/>
                    <a:pt x="194" y="239"/>
                  </a:cubicBezTo>
                  <a:cubicBezTo>
                    <a:pt x="184" y="242"/>
                    <a:pt x="184" y="242"/>
                    <a:pt x="184" y="242"/>
                  </a:cubicBezTo>
                  <a:cubicBezTo>
                    <a:pt x="180" y="244"/>
                    <a:pt x="176" y="245"/>
                    <a:pt x="173" y="246"/>
                  </a:cubicBezTo>
                  <a:cubicBezTo>
                    <a:pt x="169" y="247"/>
                    <a:pt x="165" y="247"/>
                    <a:pt x="161" y="248"/>
                  </a:cubicBezTo>
                  <a:cubicBezTo>
                    <a:pt x="150" y="249"/>
                    <a:pt x="150" y="249"/>
                    <a:pt x="150" y="249"/>
                  </a:cubicBezTo>
                  <a:cubicBezTo>
                    <a:pt x="134" y="275"/>
                    <a:pt x="134" y="275"/>
                    <a:pt x="134" y="275"/>
                  </a:cubicBezTo>
                  <a:cubicBezTo>
                    <a:pt x="96" y="264"/>
                    <a:pt x="96" y="264"/>
                    <a:pt x="96" y="264"/>
                  </a:cubicBezTo>
                  <a:cubicBezTo>
                    <a:pt x="98" y="232"/>
                    <a:pt x="98" y="232"/>
                    <a:pt x="98" y="232"/>
                  </a:cubicBezTo>
                  <a:cubicBezTo>
                    <a:pt x="90" y="225"/>
                    <a:pt x="90" y="225"/>
                    <a:pt x="90" y="225"/>
                  </a:cubicBezTo>
                  <a:cubicBezTo>
                    <a:pt x="84" y="220"/>
                    <a:pt x="78" y="214"/>
                    <a:pt x="74" y="207"/>
                  </a:cubicBezTo>
                  <a:cubicBezTo>
                    <a:pt x="68" y="199"/>
                    <a:pt x="68" y="199"/>
                    <a:pt x="68" y="199"/>
                  </a:cubicBezTo>
                  <a:cubicBezTo>
                    <a:pt x="36" y="198"/>
                    <a:pt x="36" y="198"/>
                    <a:pt x="36" y="198"/>
                  </a:cubicBezTo>
                  <a:cubicBezTo>
                    <a:pt x="28" y="160"/>
                    <a:pt x="28" y="160"/>
                    <a:pt x="28" y="160"/>
                  </a:cubicBezTo>
                  <a:cubicBezTo>
                    <a:pt x="56" y="146"/>
                    <a:pt x="56" y="146"/>
                    <a:pt x="56" y="146"/>
                  </a:cubicBezTo>
                  <a:cubicBezTo>
                    <a:pt x="58" y="135"/>
                    <a:pt x="58" y="135"/>
                    <a:pt x="58" y="135"/>
                  </a:cubicBezTo>
                  <a:cubicBezTo>
                    <a:pt x="59" y="127"/>
                    <a:pt x="62" y="120"/>
                    <a:pt x="65" y="112"/>
                  </a:cubicBezTo>
                  <a:cubicBezTo>
                    <a:pt x="70" y="102"/>
                    <a:pt x="70" y="102"/>
                    <a:pt x="70" y="102"/>
                  </a:cubicBezTo>
                  <a:cubicBezTo>
                    <a:pt x="55" y="75"/>
                    <a:pt x="55" y="75"/>
                    <a:pt x="55" y="75"/>
                  </a:cubicBezTo>
                  <a:cubicBezTo>
                    <a:pt x="84" y="48"/>
                    <a:pt x="84" y="48"/>
                    <a:pt x="84" y="48"/>
                  </a:cubicBezTo>
                  <a:cubicBezTo>
                    <a:pt x="110" y="66"/>
                    <a:pt x="110" y="66"/>
                    <a:pt x="110" y="66"/>
                  </a:cubicBezTo>
                  <a:cubicBezTo>
                    <a:pt x="120" y="62"/>
                    <a:pt x="120" y="62"/>
                    <a:pt x="120" y="62"/>
                  </a:cubicBezTo>
                  <a:cubicBezTo>
                    <a:pt x="124" y="61"/>
                    <a:pt x="128" y="59"/>
                    <a:pt x="132" y="59"/>
                  </a:cubicBezTo>
                  <a:cubicBezTo>
                    <a:pt x="135" y="58"/>
                    <a:pt x="139" y="57"/>
                    <a:pt x="144" y="57"/>
                  </a:cubicBezTo>
                  <a:cubicBezTo>
                    <a:pt x="154" y="56"/>
                    <a:pt x="154" y="56"/>
                    <a:pt x="154" y="56"/>
                  </a:cubicBezTo>
                  <a:cubicBezTo>
                    <a:pt x="171" y="29"/>
                    <a:pt x="171" y="29"/>
                    <a:pt x="171" y="29"/>
                  </a:cubicBezTo>
                  <a:cubicBezTo>
                    <a:pt x="208" y="41"/>
                    <a:pt x="208" y="41"/>
                    <a:pt x="208" y="41"/>
                  </a:cubicBezTo>
                  <a:cubicBezTo>
                    <a:pt x="206" y="72"/>
                    <a:pt x="206" y="72"/>
                    <a:pt x="206" y="72"/>
                  </a:cubicBezTo>
                  <a:cubicBezTo>
                    <a:pt x="214" y="79"/>
                    <a:pt x="214" y="79"/>
                    <a:pt x="214" y="79"/>
                  </a:cubicBezTo>
                  <a:cubicBezTo>
                    <a:pt x="221" y="85"/>
                    <a:pt x="226" y="91"/>
                    <a:pt x="231" y="97"/>
                  </a:cubicBezTo>
                  <a:cubicBezTo>
                    <a:pt x="237" y="106"/>
                    <a:pt x="237" y="106"/>
                    <a:pt x="237" y="106"/>
                  </a:cubicBezTo>
                  <a:cubicBezTo>
                    <a:pt x="268" y="107"/>
                    <a:pt x="268" y="107"/>
                    <a:pt x="268" y="107"/>
                  </a:cubicBezTo>
                  <a:cubicBezTo>
                    <a:pt x="276" y="145"/>
                    <a:pt x="276" y="145"/>
                    <a:pt x="276" y="145"/>
                  </a:cubicBezTo>
                  <a:lnTo>
                    <a:pt x="248" y="15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8" name="Google Shape;518;p61"/>
            <p:cNvSpPr/>
            <p:nvPr/>
          </p:nvSpPr>
          <p:spPr>
            <a:xfrm>
              <a:off x="4703763" y="1233488"/>
              <a:ext cx="47625" cy="47625"/>
            </a:xfrm>
            <a:custGeom>
              <a:avLst/>
              <a:gdLst/>
              <a:ahLst/>
              <a:cxnLst/>
              <a:rect l="l" t="t" r="r" b="b"/>
              <a:pathLst>
                <a:path w="224" h="223" extrusionOk="0">
                  <a:moveTo>
                    <a:pt x="200" y="101"/>
                  </a:moveTo>
                  <a:cubicBezTo>
                    <a:pt x="200" y="98"/>
                    <a:pt x="199" y="95"/>
                    <a:pt x="199" y="92"/>
                  </a:cubicBezTo>
                  <a:cubicBezTo>
                    <a:pt x="198" y="90"/>
                    <a:pt x="197" y="87"/>
                    <a:pt x="196" y="84"/>
                  </a:cubicBezTo>
                  <a:cubicBezTo>
                    <a:pt x="212" y="61"/>
                    <a:pt x="212" y="61"/>
                    <a:pt x="212" y="61"/>
                  </a:cubicBezTo>
                  <a:cubicBezTo>
                    <a:pt x="171" y="16"/>
                    <a:pt x="171" y="16"/>
                    <a:pt x="171" y="16"/>
                  </a:cubicBezTo>
                  <a:cubicBezTo>
                    <a:pt x="147" y="30"/>
                    <a:pt x="147" y="30"/>
                    <a:pt x="147" y="30"/>
                  </a:cubicBezTo>
                  <a:cubicBezTo>
                    <a:pt x="141" y="28"/>
                    <a:pt x="136" y="26"/>
                    <a:pt x="131" y="25"/>
                  </a:cubicBezTo>
                  <a:cubicBezTo>
                    <a:pt x="119" y="0"/>
                    <a:pt x="119" y="0"/>
                    <a:pt x="119" y="0"/>
                  </a:cubicBezTo>
                  <a:cubicBezTo>
                    <a:pt x="59" y="13"/>
                    <a:pt x="59" y="13"/>
                    <a:pt x="59" y="13"/>
                  </a:cubicBezTo>
                  <a:cubicBezTo>
                    <a:pt x="59" y="41"/>
                    <a:pt x="59" y="41"/>
                    <a:pt x="59" y="41"/>
                  </a:cubicBezTo>
                  <a:cubicBezTo>
                    <a:pt x="54" y="44"/>
                    <a:pt x="50" y="48"/>
                    <a:pt x="46" y="52"/>
                  </a:cubicBezTo>
                  <a:cubicBezTo>
                    <a:pt x="18" y="50"/>
                    <a:pt x="18" y="50"/>
                    <a:pt x="18" y="50"/>
                  </a:cubicBezTo>
                  <a:cubicBezTo>
                    <a:pt x="0" y="108"/>
                    <a:pt x="0" y="108"/>
                    <a:pt x="0" y="108"/>
                  </a:cubicBezTo>
                  <a:cubicBezTo>
                    <a:pt x="24" y="122"/>
                    <a:pt x="24" y="122"/>
                    <a:pt x="24" y="122"/>
                  </a:cubicBezTo>
                  <a:cubicBezTo>
                    <a:pt x="24" y="125"/>
                    <a:pt x="25" y="128"/>
                    <a:pt x="25" y="130"/>
                  </a:cubicBezTo>
                  <a:cubicBezTo>
                    <a:pt x="26" y="133"/>
                    <a:pt x="27" y="136"/>
                    <a:pt x="28" y="139"/>
                  </a:cubicBezTo>
                  <a:cubicBezTo>
                    <a:pt x="12" y="162"/>
                    <a:pt x="12" y="162"/>
                    <a:pt x="12" y="162"/>
                  </a:cubicBezTo>
                  <a:cubicBezTo>
                    <a:pt x="53" y="206"/>
                    <a:pt x="53" y="206"/>
                    <a:pt x="53" y="206"/>
                  </a:cubicBezTo>
                  <a:cubicBezTo>
                    <a:pt x="77" y="193"/>
                    <a:pt x="77" y="193"/>
                    <a:pt x="77" y="193"/>
                  </a:cubicBezTo>
                  <a:cubicBezTo>
                    <a:pt x="83" y="195"/>
                    <a:pt x="88" y="197"/>
                    <a:pt x="93" y="198"/>
                  </a:cubicBezTo>
                  <a:cubicBezTo>
                    <a:pt x="106" y="223"/>
                    <a:pt x="106" y="223"/>
                    <a:pt x="106" y="223"/>
                  </a:cubicBezTo>
                  <a:cubicBezTo>
                    <a:pt x="165" y="210"/>
                    <a:pt x="165" y="210"/>
                    <a:pt x="165" y="210"/>
                  </a:cubicBezTo>
                  <a:cubicBezTo>
                    <a:pt x="165" y="182"/>
                    <a:pt x="165" y="182"/>
                    <a:pt x="165" y="182"/>
                  </a:cubicBezTo>
                  <a:cubicBezTo>
                    <a:pt x="170" y="179"/>
                    <a:pt x="174" y="175"/>
                    <a:pt x="178" y="171"/>
                  </a:cubicBezTo>
                  <a:cubicBezTo>
                    <a:pt x="206" y="173"/>
                    <a:pt x="206" y="173"/>
                    <a:pt x="206" y="173"/>
                  </a:cubicBezTo>
                  <a:cubicBezTo>
                    <a:pt x="224" y="115"/>
                    <a:pt x="224" y="115"/>
                    <a:pt x="224" y="115"/>
                  </a:cubicBezTo>
                  <a:lnTo>
                    <a:pt x="200" y="101"/>
                  </a:lnTo>
                  <a:close/>
                  <a:moveTo>
                    <a:pt x="55" y="142"/>
                  </a:moveTo>
                  <a:cubicBezTo>
                    <a:pt x="52" y="133"/>
                    <a:pt x="52" y="133"/>
                    <a:pt x="52" y="133"/>
                  </a:cubicBezTo>
                  <a:cubicBezTo>
                    <a:pt x="51" y="130"/>
                    <a:pt x="50" y="128"/>
                    <a:pt x="49" y="125"/>
                  </a:cubicBezTo>
                  <a:cubicBezTo>
                    <a:pt x="49" y="123"/>
                    <a:pt x="49" y="120"/>
                    <a:pt x="48" y="117"/>
                  </a:cubicBezTo>
                  <a:cubicBezTo>
                    <a:pt x="47" y="108"/>
                    <a:pt x="47" y="108"/>
                    <a:pt x="47" y="108"/>
                  </a:cubicBezTo>
                  <a:cubicBezTo>
                    <a:pt x="29" y="97"/>
                    <a:pt x="29" y="97"/>
                    <a:pt x="29" y="97"/>
                  </a:cubicBezTo>
                  <a:cubicBezTo>
                    <a:pt x="36" y="76"/>
                    <a:pt x="36" y="76"/>
                    <a:pt x="36" y="76"/>
                  </a:cubicBezTo>
                  <a:cubicBezTo>
                    <a:pt x="57" y="77"/>
                    <a:pt x="57" y="77"/>
                    <a:pt x="57" y="77"/>
                  </a:cubicBezTo>
                  <a:cubicBezTo>
                    <a:pt x="63" y="70"/>
                    <a:pt x="63" y="70"/>
                    <a:pt x="63" y="70"/>
                  </a:cubicBezTo>
                  <a:cubicBezTo>
                    <a:pt x="67" y="66"/>
                    <a:pt x="71" y="62"/>
                    <a:pt x="75" y="59"/>
                  </a:cubicBezTo>
                  <a:cubicBezTo>
                    <a:pt x="83" y="54"/>
                    <a:pt x="83" y="54"/>
                    <a:pt x="83" y="54"/>
                  </a:cubicBezTo>
                  <a:cubicBezTo>
                    <a:pt x="84" y="33"/>
                    <a:pt x="84" y="33"/>
                    <a:pt x="84" y="33"/>
                  </a:cubicBezTo>
                  <a:cubicBezTo>
                    <a:pt x="105" y="28"/>
                    <a:pt x="105" y="28"/>
                    <a:pt x="105" y="28"/>
                  </a:cubicBezTo>
                  <a:cubicBezTo>
                    <a:pt x="114" y="47"/>
                    <a:pt x="114" y="47"/>
                    <a:pt x="114" y="47"/>
                  </a:cubicBezTo>
                  <a:cubicBezTo>
                    <a:pt x="123" y="48"/>
                    <a:pt x="123" y="48"/>
                    <a:pt x="123" y="48"/>
                  </a:cubicBezTo>
                  <a:cubicBezTo>
                    <a:pt x="129" y="49"/>
                    <a:pt x="134" y="51"/>
                    <a:pt x="139" y="54"/>
                  </a:cubicBezTo>
                  <a:cubicBezTo>
                    <a:pt x="147" y="57"/>
                    <a:pt x="147" y="57"/>
                    <a:pt x="147" y="57"/>
                  </a:cubicBezTo>
                  <a:cubicBezTo>
                    <a:pt x="166" y="47"/>
                    <a:pt x="166" y="47"/>
                    <a:pt x="166" y="47"/>
                  </a:cubicBezTo>
                  <a:cubicBezTo>
                    <a:pt x="181" y="63"/>
                    <a:pt x="181" y="63"/>
                    <a:pt x="181" y="63"/>
                  </a:cubicBezTo>
                  <a:cubicBezTo>
                    <a:pt x="169" y="81"/>
                    <a:pt x="169" y="81"/>
                    <a:pt x="169" y="81"/>
                  </a:cubicBezTo>
                  <a:cubicBezTo>
                    <a:pt x="172" y="90"/>
                    <a:pt x="172" y="90"/>
                    <a:pt x="172" y="90"/>
                  </a:cubicBezTo>
                  <a:cubicBezTo>
                    <a:pt x="173" y="93"/>
                    <a:pt x="174" y="95"/>
                    <a:pt x="175" y="98"/>
                  </a:cubicBezTo>
                  <a:cubicBezTo>
                    <a:pt x="175" y="100"/>
                    <a:pt x="175" y="103"/>
                    <a:pt x="176" y="106"/>
                  </a:cubicBezTo>
                  <a:cubicBezTo>
                    <a:pt x="177" y="115"/>
                    <a:pt x="177" y="115"/>
                    <a:pt x="177" y="115"/>
                  </a:cubicBezTo>
                  <a:cubicBezTo>
                    <a:pt x="195" y="126"/>
                    <a:pt x="195" y="126"/>
                    <a:pt x="195" y="126"/>
                  </a:cubicBezTo>
                  <a:cubicBezTo>
                    <a:pt x="188" y="147"/>
                    <a:pt x="188" y="147"/>
                    <a:pt x="188" y="147"/>
                  </a:cubicBezTo>
                  <a:cubicBezTo>
                    <a:pt x="167" y="146"/>
                    <a:pt x="167" y="146"/>
                    <a:pt x="167" y="146"/>
                  </a:cubicBezTo>
                  <a:cubicBezTo>
                    <a:pt x="161" y="153"/>
                    <a:pt x="161" y="153"/>
                    <a:pt x="161" y="153"/>
                  </a:cubicBezTo>
                  <a:cubicBezTo>
                    <a:pt x="157" y="157"/>
                    <a:pt x="153" y="161"/>
                    <a:pt x="149" y="164"/>
                  </a:cubicBezTo>
                  <a:cubicBezTo>
                    <a:pt x="141" y="169"/>
                    <a:pt x="141" y="169"/>
                    <a:pt x="141" y="169"/>
                  </a:cubicBezTo>
                  <a:cubicBezTo>
                    <a:pt x="140" y="190"/>
                    <a:pt x="140" y="190"/>
                    <a:pt x="140" y="190"/>
                  </a:cubicBezTo>
                  <a:cubicBezTo>
                    <a:pt x="119" y="195"/>
                    <a:pt x="119" y="195"/>
                    <a:pt x="119" y="195"/>
                  </a:cubicBezTo>
                  <a:cubicBezTo>
                    <a:pt x="110" y="176"/>
                    <a:pt x="110" y="176"/>
                    <a:pt x="110" y="176"/>
                  </a:cubicBezTo>
                  <a:cubicBezTo>
                    <a:pt x="101" y="174"/>
                    <a:pt x="101" y="174"/>
                    <a:pt x="101" y="174"/>
                  </a:cubicBezTo>
                  <a:cubicBezTo>
                    <a:pt x="95" y="174"/>
                    <a:pt x="90" y="172"/>
                    <a:pt x="85" y="169"/>
                  </a:cubicBezTo>
                  <a:cubicBezTo>
                    <a:pt x="77" y="165"/>
                    <a:pt x="77" y="165"/>
                    <a:pt x="77" y="165"/>
                  </a:cubicBezTo>
                  <a:cubicBezTo>
                    <a:pt x="58" y="176"/>
                    <a:pt x="58" y="176"/>
                    <a:pt x="58" y="176"/>
                  </a:cubicBezTo>
                  <a:cubicBezTo>
                    <a:pt x="43" y="160"/>
                    <a:pt x="43" y="160"/>
                    <a:pt x="43" y="160"/>
                  </a:cubicBezTo>
                  <a:lnTo>
                    <a:pt x="55" y="14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9" name="Google Shape;519;p61"/>
            <p:cNvSpPr/>
            <p:nvPr/>
          </p:nvSpPr>
          <p:spPr>
            <a:xfrm>
              <a:off x="4719638" y="1249363"/>
              <a:ext cx="17463" cy="15875"/>
            </a:xfrm>
            <a:custGeom>
              <a:avLst/>
              <a:gdLst/>
              <a:ahLst/>
              <a:cxnLst/>
              <a:rect l="l" t="t" r="r" b="b"/>
              <a:pathLst>
                <a:path w="80" h="79" extrusionOk="0">
                  <a:moveTo>
                    <a:pt x="19" y="73"/>
                  </a:moveTo>
                  <a:cubicBezTo>
                    <a:pt x="25" y="77"/>
                    <a:pt x="32" y="79"/>
                    <a:pt x="39" y="79"/>
                  </a:cubicBezTo>
                  <a:cubicBezTo>
                    <a:pt x="42" y="79"/>
                    <a:pt x="44" y="79"/>
                    <a:pt x="47" y="78"/>
                  </a:cubicBezTo>
                  <a:cubicBezTo>
                    <a:pt x="67" y="74"/>
                    <a:pt x="80" y="54"/>
                    <a:pt x="76" y="33"/>
                  </a:cubicBezTo>
                  <a:cubicBezTo>
                    <a:pt x="76" y="33"/>
                    <a:pt x="76" y="33"/>
                    <a:pt x="76" y="33"/>
                  </a:cubicBezTo>
                  <a:cubicBezTo>
                    <a:pt x="71" y="13"/>
                    <a:pt x="51" y="0"/>
                    <a:pt x="31" y="5"/>
                  </a:cubicBezTo>
                  <a:cubicBezTo>
                    <a:pt x="21" y="7"/>
                    <a:pt x="13" y="13"/>
                    <a:pt x="7" y="21"/>
                  </a:cubicBezTo>
                  <a:cubicBezTo>
                    <a:pt x="2" y="30"/>
                    <a:pt x="0" y="40"/>
                    <a:pt x="2" y="50"/>
                  </a:cubicBezTo>
                  <a:cubicBezTo>
                    <a:pt x="4" y="59"/>
                    <a:pt x="10" y="68"/>
                    <a:pt x="19" y="73"/>
                  </a:cubicBezTo>
                  <a:close/>
                  <a:moveTo>
                    <a:pt x="28" y="34"/>
                  </a:moveTo>
                  <a:cubicBezTo>
                    <a:pt x="30" y="31"/>
                    <a:pt x="33" y="29"/>
                    <a:pt x="36" y="29"/>
                  </a:cubicBezTo>
                  <a:cubicBezTo>
                    <a:pt x="37" y="28"/>
                    <a:pt x="38" y="28"/>
                    <a:pt x="39" y="28"/>
                  </a:cubicBezTo>
                  <a:cubicBezTo>
                    <a:pt x="45" y="28"/>
                    <a:pt x="50" y="33"/>
                    <a:pt x="52" y="39"/>
                  </a:cubicBezTo>
                  <a:cubicBezTo>
                    <a:pt x="53" y="42"/>
                    <a:pt x="52" y="46"/>
                    <a:pt x="50" y="49"/>
                  </a:cubicBezTo>
                  <a:cubicBezTo>
                    <a:pt x="48" y="51"/>
                    <a:pt x="45" y="54"/>
                    <a:pt x="42" y="54"/>
                  </a:cubicBezTo>
                  <a:cubicBezTo>
                    <a:pt x="35" y="56"/>
                    <a:pt x="28" y="51"/>
                    <a:pt x="26" y="44"/>
                  </a:cubicBezTo>
                  <a:cubicBezTo>
                    <a:pt x="25" y="41"/>
                    <a:pt x="26" y="37"/>
                    <a:pt x="28" y="3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0" name="Google Shape;520;p61"/>
            <p:cNvSpPr/>
            <p:nvPr/>
          </p:nvSpPr>
          <p:spPr>
            <a:xfrm>
              <a:off x="4640263" y="1219200"/>
              <a:ext cx="123825" cy="123825"/>
            </a:xfrm>
            <a:custGeom>
              <a:avLst/>
              <a:gdLst/>
              <a:ahLst/>
              <a:cxnLst/>
              <a:rect l="l" t="t" r="r" b="b"/>
              <a:pathLst>
                <a:path w="78" h="78" extrusionOk="0">
                  <a:moveTo>
                    <a:pt x="0" y="0"/>
                  </a:moveTo>
                  <a:lnTo>
                    <a:pt x="0" y="78"/>
                  </a:lnTo>
                  <a:lnTo>
                    <a:pt x="78" y="78"/>
                  </a:lnTo>
                  <a:lnTo>
                    <a:pt x="78" y="0"/>
                  </a:lnTo>
                  <a:lnTo>
                    <a:pt x="0" y="0"/>
                  </a:lnTo>
                  <a:close/>
                  <a:moveTo>
                    <a:pt x="74" y="74"/>
                  </a:moveTo>
                  <a:lnTo>
                    <a:pt x="4" y="74"/>
                  </a:lnTo>
                  <a:lnTo>
                    <a:pt x="4" y="3"/>
                  </a:lnTo>
                  <a:lnTo>
                    <a:pt x="74" y="3"/>
                  </a:lnTo>
                  <a:lnTo>
                    <a:pt x="74" y="7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521" name="Google Shape;521;p61"/>
          <p:cNvGrpSpPr/>
          <p:nvPr/>
        </p:nvGrpSpPr>
        <p:grpSpPr>
          <a:xfrm>
            <a:off x="630430" y="1990455"/>
            <a:ext cx="470610" cy="478327"/>
            <a:chOff x="6215424" y="4028218"/>
            <a:chExt cx="202814" cy="206140"/>
          </a:xfrm>
        </p:grpSpPr>
        <p:sp>
          <p:nvSpPr>
            <p:cNvPr id="522" name="Google Shape;522;p61"/>
            <p:cNvSpPr/>
            <p:nvPr/>
          </p:nvSpPr>
          <p:spPr>
            <a:xfrm>
              <a:off x="6251997" y="4071442"/>
              <a:ext cx="864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endParaRPr sz="4400" b="0" i="0" u="none" strike="noStrike" cap="none">
                <a:solidFill>
                  <a:schemeClr val="dk1"/>
                </a:solidFill>
                <a:latin typeface="Arial"/>
                <a:ea typeface="Arial"/>
                <a:cs typeface="Arial"/>
                <a:sym typeface="Arial"/>
              </a:endParaRPr>
            </a:p>
          </p:txBody>
        </p:sp>
        <p:sp>
          <p:nvSpPr>
            <p:cNvPr id="523" name="Google Shape;523;p61"/>
            <p:cNvSpPr/>
            <p:nvPr/>
          </p:nvSpPr>
          <p:spPr>
            <a:xfrm>
              <a:off x="6251997" y="4108014"/>
              <a:ext cx="129600" cy="9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endParaRPr sz="4400" b="0" i="0" u="none" strike="noStrike" cap="none">
                <a:solidFill>
                  <a:schemeClr val="dk1"/>
                </a:solidFill>
                <a:latin typeface="Arial"/>
                <a:ea typeface="Arial"/>
                <a:cs typeface="Arial"/>
                <a:sym typeface="Arial"/>
              </a:endParaRPr>
            </a:p>
          </p:txBody>
        </p:sp>
        <p:sp>
          <p:nvSpPr>
            <p:cNvPr id="524" name="Google Shape;524;p61"/>
            <p:cNvSpPr/>
            <p:nvPr/>
          </p:nvSpPr>
          <p:spPr>
            <a:xfrm>
              <a:off x="6251997" y="4144589"/>
              <a:ext cx="129600" cy="9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endParaRPr sz="4400" b="0" i="0" u="none" strike="noStrike" cap="none">
                <a:solidFill>
                  <a:schemeClr val="dk1"/>
                </a:solidFill>
                <a:latin typeface="Arial"/>
                <a:ea typeface="Arial"/>
                <a:cs typeface="Arial"/>
                <a:sym typeface="Arial"/>
              </a:endParaRPr>
            </a:p>
          </p:txBody>
        </p:sp>
        <p:sp>
          <p:nvSpPr>
            <p:cNvPr id="525" name="Google Shape;525;p61"/>
            <p:cNvSpPr/>
            <p:nvPr/>
          </p:nvSpPr>
          <p:spPr>
            <a:xfrm>
              <a:off x="6251997" y="4181161"/>
              <a:ext cx="129600" cy="9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endParaRPr sz="4400" b="0" i="0" u="none" strike="noStrike" cap="none">
                <a:solidFill>
                  <a:schemeClr val="dk1"/>
                </a:solidFill>
                <a:latin typeface="Arial"/>
                <a:ea typeface="Arial"/>
                <a:cs typeface="Arial"/>
                <a:sym typeface="Arial"/>
              </a:endParaRPr>
            </a:p>
          </p:txBody>
        </p:sp>
        <p:sp>
          <p:nvSpPr>
            <p:cNvPr id="526" name="Google Shape;526;p61"/>
            <p:cNvSpPr/>
            <p:nvPr/>
          </p:nvSpPr>
          <p:spPr>
            <a:xfrm>
              <a:off x="6215424" y="4028218"/>
              <a:ext cx="202814" cy="206140"/>
            </a:xfrm>
            <a:custGeom>
              <a:avLst/>
              <a:gdLst/>
              <a:ahLst/>
              <a:cxnLst/>
              <a:rect l="l" t="t" r="r" b="b"/>
              <a:pathLst>
                <a:path w="61" h="62" extrusionOk="0">
                  <a:moveTo>
                    <a:pt x="48" y="0"/>
                  </a:moveTo>
                  <a:lnTo>
                    <a:pt x="0" y="0"/>
                  </a:lnTo>
                  <a:lnTo>
                    <a:pt x="0" y="62"/>
                  </a:lnTo>
                  <a:lnTo>
                    <a:pt x="61" y="62"/>
                  </a:lnTo>
                  <a:lnTo>
                    <a:pt x="61" y="13"/>
                  </a:lnTo>
                  <a:lnTo>
                    <a:pt x="48" y="0"/>
                  </a:lnTo>
                  <a:close/>
                  <a:moveTo>
                    <a:pt x="49" y="5"/>
                  </a:moveTo>
                  <a:lnTo>
                    <a:pt x="57" y="13"/>
                  </a:lnTo>
                  <a:lnTo>
                    <a:pt x="49" y="13"/>
                  </a:lnTo>
                  <a:lnTo>
                    <a:pt x="49" y="5"/>
                  </a:lnTo>
                  <a:close/>
                  <a:moveTo>
                    <a:pt x="2" y="59"/>
                  </a:moveTo>
                  <a:lnTo>
                    <a:pt x="2" y="3"/>
                  </a:lnTo>
                  <a:lnTo>
                    <a:pt x="46" y="3"/>
                  </a:lnTo>
                  <a:lnTo>
                    <a:pt x="46" y="15"/>
                  </a:lnTo>
                  <a:lnTo>
                    <a:pt x="59" y="15"/>
                  </a:lnTo>
                  <a:lnTo>
                    <a:pt x="59" y="59"/>
                  </a:lnTo>
                  <a:lnTo>
                    <a:pt x="2" y="5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endParaRPr sz="4400" b="0" i="0" u="none" strike="noStrike" cap="none">
                <a:solidFill>
                  <a:schemeClr val="dk1"/>
                </a:solidFill>
                <a:latin typeface="Arial"/>
                <a:ea typeface="Arial"/>
                <a:cs typeface="Arial"/>
                <a:sym typeface="Arial"/>
              </a:endParaRPr>
            </a:p>
          </p:txBody>
        </p:sp>
      </p:grpSp>
      <p:grpSp>
        <p:nvGrpSpPr>
          <p:cNvPr id="527" name="Google Shape;527;p61"/>
          <p:cNvGrpSpPr/>
          <p:nvPr/>
        </p:nvGrpSpPr>
        <p:grpSpPr>
          <a:xfrm>
            <a:off x="646650" y="3841305"/>
            <a:ext cx="479163" cy="478593"/>
            <a:chOff x="4148138" y="53975"/>
            <a:chExt cx="1335088" cy="1333500"/>
          </a:xfrm>
        </p:grpSpPr>
        <p:sp>
          <p:nvSpPr>
            <p:cNvPr id="528" name="Google Shape;528;p61"/>
            <p:cNvSpPr/>
            <p:nvPr/>
          </p:nvSpPr>
          <p:spPr>
            <a:xfrm>
              <a:off x="4579938" y="236538"/>
              <a:ext cx="685800" cy="479425"/>
            </a:xfrm>
            <a:custGeom>
              <a:avLst/>
              <a:gdLst/>
              <a:ahLst/>
              <a:cxnLst/>
              <a:rect l="l" t="t" r="r" b="b"/>
              <a:pathLst>
                <a:path w="432" h="302" extrusionOk="0">
                  <a:moveTo>
                    <a:pt x="297" y="0"/>
                  </a:moveTo>
                  <a:lnTo>
                    <a:pt x="265" y="0"/>
                  </a:lnTo>
                  <a:lnTo>
                    <a:pt x="165" y="0"/>
                  </a:lnTo>
                  <a:lnTo>
                    <a:pt x="132" y="0"/>
                  </a:lnTo>
                  <a:lnTo>
                    <a:pt x="0" y="0"/>
                  </a:lnTo>
                  <a:lnTo>
                    <a:pt x="0" y="166"/>
                  </a:lnTo>
                  <a:lnTo>
                    <a:pt x="132" y="166"/>
                  </a:lnTo>
                  <a:lnTo>
                    <a:pt x="132" y="302"/>
                  </a:lnTo>
                  <a:lnTo>
                    <a:pt x="297" y="302"/>
                  </a:lnTo>
                  <a:lnTo>
                    <a:pt x="297" y="166"/>
                  </a:lnTo>
                  <a:lnTo>
                    <a:pt x="432" y="166"/>
                  </a:lnTo>
                  <a:lnTo>
                    <a:pt x="432" y="0"/>
                  </a:lnTo>
                  <a:lnTo>
                    <a:pt x="297" y="0"/>
                  </a:lnTo>
                  <a:close/>
                  <a:moveTo>
                    <a:pt x="130" y="131"/>
                  </a:moveTo>
                  <a:lnTo>
                    <a:pt x="35" y="131"/>
                  </a:lnTo>
                  <a:lnTo>
                    <a:pt x="35" y="35"/>
                  </a:lnTo>
                  <a:lnTo>
                    <a:pt x="130" y="35"/>
                  </a:lnTo>
                  <a:lnTo>
                    <a:pt x="130" y="131"/>
                  </a:lnTo>
                  <a:close/>
                  <a:moveTo>
                    <a:pt x="168" y="35"/>
                  </a:moveTo>
                  <a:lnTo>
                    <a:pt x="262" y="35"/>
                  </a:lnTo>
                  <a:lnTo>
                    <a:pt x="262" y="131"/>
                  </a:lnTo>
                  <a:lnTo>
                    <a:pt x="168" y="131"/>
                  </a:lnTo>
                  <a:lnTo>
                    <a:pt x="168" y="35"/>
                  </a:lnTo>
                  <a:close/>
                  <a:moveTo>
                    <a:pt x="262" y="267"/>
                  </a:moveTo>
                  <a:lnTo>
                    <a:pt x="168" y="267"/>
                  </a:lnTo>
                  <a:lnTo>
                    <a:pt x="168" y="171"/>
                  </a:lnTo>
                  <a:lnTo>
                    <a:pt x="262" y="171"/>
                  </a:lnTo>
                  <a:lnTo>
                    <a:pt x="262" y="267"/>
                  </a:lnTo>
                  <a:close/>
                  <a:moveTo>
                    <a:pt x="397" y="131"/>
                  </a:moveTo>
                  <a:lnTo>
                    <a:pt x="300" y="131"/>
                  </a:lnTo>
                  <a:lnTo>
                    <a:pt x="300" y="35"/>
                  </a:lnTo>
                  <a:lnTo>
                    <a:pt x="397" y="35"/>
                  </a:lnTo>
                  <a:lnTo>
                    <a:pt x="397" y="13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9" name="Google Shape;529;p61"/>
            <p:cNvSpPr/>
            <p:nvPr/>
          </p:nvSpPr>
          <p:spPr>
            <a:xfrm>
              <a:off x="4148138" y="53975"/>
              <a:ext cx="1335088" cy="1333500"/>
            </a:xfrm>
            <a:custGeom>
              <a:avLst/>
              <a:gdLst/>
              <a:ahLst/>
              <a:cxnLst/>
              <a:rect l="l" t="t" r="r" b="b"/>
              <a:pathLst>
                <a:path w="841" h="840" extrusionOk="0">
                  <a:moveTo>
                    <a:pt x="0" y="0"/>
                  </a:moveTo>
                  <a:lnTo>
                    <a:pt x="0" y="538"/>
                  </a:lnTo>
                  <a:lnTo>
                    <a:pt x="0" y="674"/>
                  </a:lnTo>
                  <a:lnTo>
                    <a:pt x="0" y="704"/>
                  </a:lnTo>
                  <a:lnTo>
                    <a:pt x="0" y="840"/>
                  </a:lnTo>
                  <a:lnTo>
                    <a:pt x="133" y="840"/>
                  </a:lnTo>
                  <a:lnTo>
                    <a:pt x="166" y="840"/>
                  </a:lnTo>
                  <a:lnTo>
                    <a:pt x="266" y="840"/>
                  </a:lnTo>
                  <a:lnTo>
                    <a:pt x="299" y="840"/>
                  </a:lnTo>
                  <a:lnTo>
                    <a:pt x="432" y="840"/>
                  </a:lnTo>
                  <a:lnTo>
                    <a:pt x="542" y="840"/>
                  </a:lnTo>
                  <a:lnTo>
                    <a:pt x="675" y="840"/>
                  </a:lnTo>
                  <a:lnTo>
                    <a:pt x="708" y="840"/>
                  </a:lnTo>
                  <a:lnTo>
                    <a:pt x="841" y="840"/>
                  </a:lnTo>
                  <a:lnTo>
                    <a:pt x="841" y="704"/>
                  </a:lnTo>
                  <a:lnTo>
                    <a:pt x="841" y="674"/>
                  </a:lnTo>
                  <a:lnTo>
                    <a:pt x="841" y="569"/>
                  </a:lnTo>
                  <a:lnTo>
                    <a:pt x="841" y="538"/>
                  </a:lnTo>
                  <a:lnTo>
                    <a:pt x="841" y="402"/>
                  </a:lnTo>
                  <a:lnTo>
                    <a:pt x="841" y="0"/>
                  </a:lnTo>
                  <a:lnTo>
                    <a:pt x="0" y="0"/>
                  </a:lnTo>
                  <a:close/>
                  <a:moveTo>
                    <a:pt x="35" y="669"/>
                  </a:moveTo>
                  <a:lnTo>
                    <a:pt x="35" y="573"/>
                  </a:lnTo>
                  <a:lnTo>
                    <a:pt x="131" y="573"/>
                  </a:lnTo>
                  <a:lnTo>
                    <a:pt x="131" y="669"/>
                  </a:lnTo>
                  <a:lnTo>
                    <a:pt x="35" y="669"/>
                  </a:lnTo>
                  <a:close/>
                  <a:moveTo>
                    <a:pt x="168" y="534"/>
                  </a:moveTo>
                  <a:lnTo>
                    <a:pt x="168" y="437"/>
                  </a:lnTo>
                  <a:lnTo>
                    <a:pt x="264" y="437"/>
                  </a:lnTo>
                  <a:lnTo>
                    <a:pt x="264" y="534"/>
                  </a:lnTo>
                  <a:lnTo>
                    <a:pt x="168" y="534"/>
                  </a:lnTo>
                  <a:close/>
                  <a:moveTo>
                    <a:pt x="301" y="805"/>
                  </a:moveTo>
                  <a:lnTo>
                    <a:pt x="301" y="709"/>
                  </a:lnTo>
                  <a:lnTo>
                    <a:pt x="397" y="709"/>
                  </a:lnTo>
                  <a:lnTo>
                    <a:pt x="397" y="805"/>
                  </a:lnTo>
                  <a:lnTo>
                    <a:pt x="301" y="805"/>
                  </a:lnTo>
                  <a:close/>
                  <a:moveTo>
                    <a:pt x="264" y="805"/>
                  </a:moveTo>
                  <a:lnTo>
                    <a:pt x="168" y="805"/>
                  </a:lnTo>
                  <a:lnTo>
                    <a:pt x="168" y="709"/>
                  </a:lnTo>
                  <a:lnTo>
                    <a:pt x="264" y="709"/>
                  </a:lnTo>
                  <a:lnTo>
                    <a:pt x="264" y="805"/>
                  </a:lnTo>
                  <a:close/>
                  <a:moveTo>
                    <a:pt x="131" y="805"/>
                  </a:moveTo>
                  <a:lnTo>
                    <a:pt x="35" y="805"/>
                  </a:lnTo>
                  <a:lnTo>
                    <a:pt x="35" y="709"/>
                  </a:lnTo>
                  <a:lnTo>
                    <a:pt x="131" y="709"/>
                  </a:lnTo>
                  <a:lnTo>
                    <a:pt x="131" y="805"/>
                  </a:lnTo>
                  <a:close/>
                  <a:moveTo>
                    <a:pt x="168" y="669"/>
                  </a:moveTo>
                  <a:lnTo>
                    <a:pt x="168" y="573"/>
                  </a:lnTo>
                  <a:lnTo>
                    <a:pt x="264" y="573"/>
                  </a:lnTo>
                  <a:lnTo>
                    <a:pt x="264" y="669"/>
                  </a:lnTo>
                  <a:lnTo>
                    <a:pt x="168" y="669"/>
                  </a:lnTo>
                  <a:close/>
                  <a:moveTo>
                    <a:pt x="577" y="805"/>
                  </a:moveTo>
                  <a:lnTo>
                    <a:pt x="577" y="709"/>
                  </a:lnTo>
                  <a:lnTo>
                    <a:pt x="673" y="709"/>
                  </a:lnTo>
                  <a:lnTo>
                    <a:pt x="673" y="805"/>
                  </a:lnTo>
                  <a:lnTo>
                    <a:pt x="577" y="805"/>
                  </a:lnTo>
                  <a:close/>
                  <a:moveTo>
                    <a:pt x="806" y="669"/>
                  </a:moveTo>
                  <a:lnTo>
                    <a:pt x="710" y="669"/>
                  </a:lnTo>
                  <a:lnTo>
                    <a:pt x="710" y="573"/>
                  </a:lnTo>
                  <a:lnTo>
                    <a:pt x="806" y="573"/>
                  </a:lnTo>
                  <a:lnTo>
                    <a:pt x="806" y="669"/>
                  </a:lnTo>
                  <a:close/>
                  <a:moveTo>
                    <a:pt x="806" y="805"/>
                  </a:moveTo>
                  <a:lnTo>
                    <a:pt x="710" y="805"/>
                  </a:lnTo>
                  <a:lnTo>
                    <a:pt x="710" y="709"/>
                  </a:lnTo>
                  <a:lnTo>
                    <a:pt x="806" y="709"/>
                  </a:lnTo>
                  <a:lnTo>
                    <a:pt x="806" y="805"/>
                  </a:lnTo>
                  <a:close/>
                  <a:moveTo>
                    <a:pt x="710" y="534"/>
                  </a:moveTo>
                  <a:lnTo>
                    <a:pt x="710" y="437"/>
                  </a:lnTo>
                  <a:lnTo>
                    <a:pt x="806" y="437"/>
                  </a:lnTo>
                  <a:lnTo>
                    <a:pt x="806" y="534"/>
                  </a:lnTo>
                  <a:lnTo>
                    <a:pt x="710" y="534"/>
                  </a:lnTo>
                  <a:close/>
                  <a:moveTo>
                    <a:pt x="675" y="402"/>
                  </a:moveTo>
                  <a:lnTo>
                    <a:pt x="675" y="538"/>
                  </a:lnTo>
                  <a:lnTo>
                    <a:pt x="675" y="569"/>
                  </a:lnTo>
                  <a:lnTo>
                    <a:pt x="675" y="674"/>
                  </a:lnTo>
                  <a:lnTo>
                    <a:pt x="542" y="674"/>
                  </a:lnTo>
                  <a:lnTo>
                    <a:pt x="542" y="805"/>
                  </a:lnTo>
                  <a:lnTo>
                    <a:pt x="432" y="805"/>
                  </a:lnTo>
                  <a:lnTo>
                    <a:pt x="432" y="674"/>
                  </a:lnTo>
                  <a:lnTo>
                    <a:pt x="299" y="674"/>
                  </a:lnTo>
                  <a:lnTo>
                    <a:pt x="299" y="569"/>
                  </a:lnTo>
                  <a:lnTo>
                    <a:pt x="299" y="538"/>
                  </a:lnTo>
                  <a:lnTo>
                    <a:pt x="299" y="402"/>
                  </a:lnTo>
                  <a:lnTo>
                    <a:pt x="133" y="402"/>
                  </a:lnTo>
                  <a:lnTo>
                    <a:pt x="133" y="538"/>
                  </a:lnTo>
                  <a:lnTo>
                    <a:pt x="34" y="538"/>
                  </a:lnTo>
                  <a:lnTo>
                    <a:pt x="34" y="34"/>
                  </a:lnTo>
                  <a:lnTo>
                    <a:pt x="807" y="34"/>
                  </a:lnTo>
                  <a:lnTo>
                    <a:pt x="807" y="402"/>
                  </a:lnTo>
                  <a:lnTo>
                    <a:pt x="675" y="40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530" name="Google Shape;530;p61"/>
          <p:cNvGrpSpPr/>
          <p:nvPr/>
        </p:nvGrpSpPr>
        <p:grpSpPr>
          <a:xfrm>
            <a:off x="636286" y="3223191"/>
            <a:ext cx="471655" cy="471655"/>
            <a:chOff x="4287838" y="1854201"/>
            <a:chExt cx="149225" cy="149225"/>
          </a:xfrm>
        </p:grpSpPr>
        <p:sp>
          <p:nvSpPr>
            <p:cNvPr id="531" name="Google Shape;531;p61"/>
            <p:cNvSpPr/>
            <p:nvPr/>
          </p:nvSpPr>
          <p:spPr>
            <a:xfrm>
              <a:off x="4287838" y="1854201"/>
              <a:ext cx="149225" cy="149225"/>
            </a:xfrm>
            <a:custGeom>
              <a:avLst/>
              <a:gdLst/>
              <a:ahLst/>
              <a:cxnLst/>
              <a:rect l="l" t="t" r="r" b="b"/>
              <a:pathLst>
                <a:path w="94" h="94" extrusionOk="0">
                  <a:moveTo>
                    <a:pt x="0" y="0"/>
                  </a:moveTo>
                  <a:lnTo>
                    <a:pt x="0" y="94"/>
                  </a:lnTo>
                  <a:lnTo>
                    <a:pt x="94" y="94"/>
                  </a:lnTo>
                  <a:lnTo>
                    <a:pt x="94" y="0"/>
                  </a:lnTo>
                  <a:lnTo>
                    <a:pt x="0" y="0"/>
                  </a:lnTo>
                  <a:close/>
                  <a:moveTo>
                    <a:pt x="90" y="90"/>
                  </a:moveTo>
                  <a:lnTo>
                    <a:pt x="4" y="90"/>
                  </a:lnTo>
                  <a:lnTo>
                    <a:pt x="4" y="4"/>
                  </a:lnTo>
                  <a:lnTo>
                    <a:pt x="90" y="4"/>
                  </a:lnTo>
                  <a:lnTo>
                    <a:pt x="90" y="9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chemeClr val="dk1"/>
                </a:solidFill>
                <a:latin typeface="Arial"/>
                <a:ea typeface="Arial"/>
                <a:cs typeface="Arial"/>
                <a:sym typeface="Arial"/>
              </a:endParaRPr>
            </a:p>
          </p:txBody>
        </p:sp>
        <p:cxnSp>
          <p:nvCxnSpPr>
            <p:cNvPr id="532" name="Google Shape;532;p61"/>
            <p:cNvCxnSpPr/>
            <p:nvPr/>
          </p:nvCxnSpPr>
          <p:spPr>
            <a:xfrm>
              <a:off x="4375150" y="1884363"/>
              <a:ext cx="0" cy="0"/>
            </a:xfrm>
            <a:prstGeom prst="straightConnector1">
              <a:avLst/>
            </a:prstGeom>
            <a:noFill/>
            <a:ln>
              <a:noFill/>
            </a:ln>
          </p:spPr>
        </p:cxnSp>
        <p:cxnSp>
          <p:nvCxnSpPr>
            <p:cNvPr id="533" name="Google Shape;533;p61"/>
            <p:cNvCxnSpPr/>
            <p:nvPr/>
          </p:nvCxnSpPr>
          <p:spPr>
            <a:xfrm>
              <a:off x="4375150" y="1884363"/>
              <a:ext cx="0" cy="0"/>
            </a:xfrm>
            <a:prstGeom prst="straightConnector1">
              <a:avLst/>
            </a:prstGeom>
            <a:noFill/>
            <a:ln>
              <a:noFill/>
            </a:ln>
          </p:spPr>
        </p:cxnSp>
        <p:sp>
          <p:nvSpPr>
            <p:cNvPr id="534" name="Google Shape;534;p61"/>
            <p:cNvSpPr/>
            <p:nvPr/>
          </p:nvSpPr>
          <p:spPr>
            <a:xfrm>
              <a:off x="4308475" y="1881188"/>
              <a:ext cx="101600" cy="96838"/>
            </a:xfrm>
            <a:custGeom>
              <a:avLst/>
              <a:gdLst/>
              <a:ahLst/>
              <a:cxnLst/>
              <a:rect l="l" t="t" r="r" b="b"/>
              <a:pathLst>
                <a:path w="131" h="125" extrusionOk="0">
                  <a:moveTo>
                    <a:pt x="94" y="106"/>
                  </a:moveTo>
                  <a:cubicBezTo>
                    <a:pt x="94" y="117"/>
                    <a:pt x="102" y="125"/>
                    <a:pt x="112" y="125"/>
                  </a:cubicBezTo>
                  <a:cubicBezTo>
                    <a:pt x="123" y="125"/>
                    <a:pt x="131" y="117"/>
                    <a:pt x="131" y="106"/>
                  </a:cubicBezTo>
                  <a:cubicBezTo>
                    <a:pt x="131" y="96"/>
                    <a:pt x="123" y="87"/>
                    <a:pt x="112" y="87"/>
                  </a:cubicBezTo>
                  <a:cubicBezTo>
                    <a:pt x="106" y="87"/>
                    <a:pt x="101" y="90"/>
                    <a:pt x="97" y="95"/>
                  </a:cubicBezTo>
                  <a:cubicBezTo>
                    <a:pt x="97" y="96"/>
                    <a:pt x="97" y="96"/>
                    <a:pt x="97" y="96"/>
                  </a:cubicBezTo>
                  <a:cubicBezTo>
                    <a:pt x="38" y="65"/>
                    <a:pt x="38" y="65"/>
                    <a:pt x="38" y="65"/>
                  </a:cubicBezTo>
                  <a:cubicBezTo>
                    <a:pt x="38" y="64"/>
                    <a:pt x="38" y="64"/>
                    <a:pt x="38" y="64"/>
                  </a:cubicBezTo>
                  <a:cubicBezTo>
                    <a:pt x="38" y="64"/>
                    <a:pt x="38" y="63"/>
                    <a:pt x="38" y="62"/>
                  </a:cubicBezTo>
                  <a:cubicBezTo>
                    <a:pt x="38" y="62"/>
                    <a:pt x="38" y="61"/>
                    <a:pt x="38" y="60"/>
                  </a:cubicBezTo>
                  <a:cubicBezTo>
                    <a:pt x="38" y="60"/>
                    <a:pt x="38" y="60"/>
                    <a:pt x="38" y="60"/>
                  </a:cubicBezTo>
                  <a:cubicBezTo>
                    <a:pt x="97" y="29"/>
                    <a:pt x="97" y="29"/>
                    <a:pt x="97" y="29"/>
                  </a:cubicBezTo>
                  <a:cubicBezTo>
                    <a:pt x="97" y="29"/>
                    <a:pt x="97" y="29"/>
                    <a:pt x="97" y="29"/>
                  </a:cubicBezTo>
                  <a:cubicBezTo>
                    <a:pt x="101" y="34"/>
                    <a:pt x="106" y="37"/>
                    <a:pt x="112" y="37"/>
                  </a:cubicBezTo>
                  <a:cubicBezTo>
                    <a:pt x="123" y="37"/>
                    <a:pt x="131" y="29"/>
                    <a:pt x="131" y="18"/>
                  </a:cubicBezTo>
                  <a:cubicBezTo>
                    <a:pt x="131" y="8"/>
                    <a:pt x="123" y="0"/>
                    <a:pt x="112" y="0"/>
                  </a:cubicBezTo>
                  <a:cubicBezTo>
                    <a:pt x="102" y="0"/>
                    <a:pt x="94" y="8"/>
                    <a:pt x="94" y="18"/>
                  </a:cubicBezTo>
                  <a:cubicBezTo>
                    <a:pt x="94" y="19"/>
                    <a:pt x="94" y="20"/>
                    <a:pt x="94" y="21"/>
                  </a:cubicBezTo>
                  <a:cubicBezTo>
                    <a:pt x="94" y="21"/>
                    <a:pt x="94" y="21"/>
                    <a:pt x="94" y="21"/>
                  </a:cubicBezTo>
                  <a:cubicBezTo>
                    <a:pt x="35" y="52"/>
                    <a:pt x="35" y="52"/>
                    <a:pt x="35" y="52"/>
                  </a:cubicBezTo>
                  <a:cubicBezTo>
                    <a:pt x="34" y="52"/>
                    <a:pt x="34" y="52"/>
                    <a:pt x="34" y="52"/>
                  </a:cubicBezTo>
                  <a:cubicBezTo>
                    <a:pt x="31" y="47"/>
                    <a:pt x="25" y="44"/>
                    <a:pt x="19" y="44"/>
                  </a:cubicBezTo>
                  <a:cubicBezTo>
                    <a:pt x="9" y="44"/>
                    <a:pt x="0" y="52"/>
                    <a:pt x="0" y="62"/>
                  </a:cubicBezTo>
                  <a:cubicBezTo>
                    <a:pt x="0" y="73"/>
                    <a:pt x="9" y="81"/>
                    <a:pt x="19" y="81"/>
                  </a:cubicBezTo>
                  <a:cubicBezTo>
                    <a:pt x="25" y="81"/>
                    <a:pt x="31" y="78"/>
                    <a:pt x="34" y="73"/>
                  </a:cubicBezTo>
                  <a:cubicBezTo>
                    <a:pt x="35" y="73"/>
                    <a:pt x="35" y="73"/>
                    <a:pt x="35" y="73"/>
                  </a:cubicBezTo>
                  <a:cubicBezTo>
                    <a:pt x="94" y="104"/>
                    <a:pt x="94" y="104"/>
                    <a:pt x="94" y="104"/>
                  </a:cubicBezTo>
                  <a:cubicBezTo>
                    <a:pt x="94" y="104"/>
                    <a:pt x="94" y="104"/>
                    <a:pt x="94" y="104"/>
                  </a:cubicBezTo>
                  <a:cubicBezTo>
                    <a:pt x="94" y="105"/>
                    <a:pt x="94" y="106"/>
                    <a:pt x="94" y="106"/>
                  </a:cubicBezTo>
                  <a:close/>
                  <a:moveTo>
                    <a:pt x="112" y="96"/>
                  </a:moveTo>
                  <a:cubicBezTo>
                    <a:pt x="118" y="96"/>
                    <a:pt x="123" y="100"/>
                    <a:pt x="123" y="106"/>
                  </a:cubicBezTo>
                  <a:cubicBezTo>
                    <a:pt x="123" y="112"/>
                    <a:pt x="118" y="117"/>
                    <a:pt x="112" y="117"/>
                  </a:cubicBezTo>
                  <a:cubicBezTo>
                    <a:pt x="107" y="117"/>
                    <a:pt x="102" y="112"/>
                    <a:pt x="102" y="106"/>
                  </a:cubicBezTo>
                  <a:cubicBezTo>
                    <a:pt x="102" y="100"/>
                    <a:pt x="107" y="96"/>
                    <a:pt x="112" y="96"/>
                  </a:cubicBezTo>
                  <a:close/>
                  <a:moveTo>
                    <a:pt x="112" y="8"/>
                  </a:moveTo>
                  <a:cubicBezTo>
                    <a:pt x="118" y="8"/>
                    <a:pt x="123" y="13"/>
                    <a:pt x="123" y="18"/>
                  </a:cubicBezTo>
                  <a:cubicBezTo>
                    <a:pt x="123" y="24"/>
                    <a:pt x="118" y="29"/>
                    <a:pt x="112" y="29"/>
                  </a:cubicBezTo>
                  <a:cubicBezTo>
                    <a:pt x="107" y="29"/>
                    <a:pt x="102" y="24"/>
                    <a:pt x="102" y="18"/>
                  </a:cubicBezTo>
                  <a:cubicBezTo>
                    <a:pt x="102" y="13"/>
                    <a:pt x="107" y="8"/>
                    <a:pt x="112" y="8"/>
                  </a:cubicBezTo>
                  <a:close/>
                  <a:moveTo>
                    <a:pt x="19" y="73"/>
                  </a:moveTo>
                  <a:cubicBezTo>
                    <a:pt x="13" y="73"/>
                    <a:pt x="9" y="68"/>
                    <a:pt x="9" y="62"/>
                  </a:cubicBezTo>
                  <a:cubicBezTo>
                    <a:pt x="9" y="57"/>
                    <a:pt x="13" y="52"/>
                    <a:pt x="19" y="52"/>
                  </a:cubicBezTo>
                  <a:cubicBezTo>
                    <a:pt x="25" y="52"/>
                    <a:pt x="30" y="57"/>
                    <a:pt x="30" y="62"/>
                  </a:cubicBezTo>
                  <a:cubicBezTo>
                    <a:pt x="30" y="68"/>
                    <a:pt x="25" y="73"/>
                    <a:pt x="19" y="7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endParaRPr sz="3200" b="0" i="0" u="none" strike="noStrike" cap="none">
                <a:solidFill>
                  <a:schemeClr val="dk1"/>
                </a:solidFill>
                <a:latin typeface="Arial"/>
                <a:ea typeface="Arial"/>
                <a:cs typeface="Arial"/>
                <a:sym typeface="Arial"/>
              </a:endParaRPr>
            </a:p>
          </p:txBody>
        </p:sp>
      </p:grpSp>
      <p:sp>
        <p:nvSpPr>
          <p:cNvPr id="535" name="Google Shape;535;p61"/>
          <p:cNvSpPr/>
          <p:nvPr/>
        </p:nvSpPr>
        <p:spPr>
          <a:xfrm>
            <a:off x="628651" y="2613201"/>
            <a:ext cx="471488" cy="471488"/>
          </a:xfrm>
          <a:custGeom>
            <a:avLst/>
            <a:gdLst/>
            <a:ahLst/>
            <a:cxnLst/>
            <a:rect l="l" t="t" r="r" b="b"/>
            <a:pathLst>
              <a:path w="346" h="346" extrusionOk="0">
                <a:moveTo>
                  <a:pt x="0" y="0"/>
                </a:moveTo>
                <a:cubicBezTo>
                  <a:pt x="0" y="346"/>
                  <a:pt x="0" y="346"/>
                  <a:pt x="0" y="346"/>
                </a:cubicBezTo>
                <a:cubicBezTo>
                  <a:pt x="346" y="346"/>
                  <a:pt x="346" y="346"/>
                  <a:pt x="346" y="346"/>
                </a:cubicBezTo>
                <a:cubicBezTo>
                  <a:pt x="346" y="0"/>
                  <a:pt x="346" y="0"/>
                  <a:pt x="346" y="0"/>
                </a:cubicBezTo>
                <a:lnTo>
                  <a:pt x="0" y="0"/>
                </a:lnTo>
                <a:close/>
                <a:moveTo>
                  <a:pt x="209" y="249"/>
                </a:moveTo>
                <a:cubicBezTo>
                  <a:pt x="207" y="242"/>
                  <a:pt x="204" y="236"/>
                  <a:pt x="199" y="231"/>
                </a:cubicBezTo>
                <a:cubicBezTo>
                  <a:pt x="199" y="231"/>
                  <a:pt x="199" y="231"/>
                  <a:pt x="199" y="231"/>
                </a:cubicBezTo>
                <a:cubicBezTo>
                  <a:pt x="186" y="218"/>
                  <a:pt x="164" y="218"/>
                  <a:pt x="151" y="231"/>
                </a:cubicBezTo>
                <a:cubicBezTo>
                  <a:pt x="146" y="236"/>
                  <a:pt x="143" y="242"/>
                  <a:pt x="141" y="249"/>
                </a:cubicBezTo>
                <a:cubicBezTo>
                  <a:pt x="15" y="249"/>
                  <a:pt x="15" y="249"/>
                  <a:pt x="15" y="249"/>
                </a:cubicBezTo>
                <a:cubicBezTo>
                  <a:pt x="15" y="181"/>
                  <a:pt x="15" y="181"/>
                  <a:pt x="15" y="181"/>
                </a:cubicBezTo>
                <a:cubicBezTo>
                  <a:pt x="218" y="181"/>
                  <a:pt x="218" y="181"/>
                  <a:pt x="218" y="181"/>
                </a:cubicBezTo>
                <a:cubicBezTo>
                  <a:pt x="219" y="187"/>
                  <a:pt x="222" y="193"/>
                  <a:pt x="227" y="198"/>
                </a:cubicBezTo>
                <a:cubicBezTo>
                  <a:pt x="233" y="204"/>
                  <a:pt x="242" y="208"/>
                  <a:pt x="251" y="208"/>
                </a:cubicBezTo>
                <a:cubicBezTo>
                  <a:pt x="258" y="208"/>
                  <a:pt x="264" y="206"/>
                  <a:pt x="270" y="202"/>
                </a:cubicBezTo>
                <a:cubicBezTo>
                  <a:pt x="289" y="221"/>
                  <a:pt x="289" y="221"/>
                  <a:pt x="289" y="221"/>
                </a:cubicBezTo>
                <a:cubicBezTo>
                  <a:pt x="299" y="211"/>
                  <a:pt x="299" y="211"/>
                  <a:pt x="299" y="211"/>
                </a:cubicBezTo>
                <a:cubicBezTo>
                  <a:pt x="280" y="192"/>
                  <a:pt x="280" y="192"/>
                  <a:pt x="280" y="192"/>
                </a:cubicBezTo>
                <a:cubicBezTo>
                  <a:pt x="282" y="188"/>
                  <a:pt x="284" y="184"/>
                  <a:pt x="285" y="181"/>
                </a:cubicBezTo>
                <a:cubicBezTo>
                  <a:pt x="332" y="181"/>
                  <a:pt x="332" y="181"/>
                  <a:pt x="332" y="181"/>
                </a:cubicBezTo>
                <a:cubicBezTo>
                  <a:pt x="332" y="249"/>
                  <a:pt x="332" y="249"/>
                  <a:pt x="332" y="249"/>
                </a:cubicBezTo>
                <a:lnTo>
                  <a:pt x="209" y="249"/>
                </a:lnTo>
                <a:close/>
                <a:moveTo>
                  <a:pt x="175" y="275"/>
                </a:moveTo>
                <a:cubicBezTo>
                  <a:pt x="170" y="275"/>
                  <a:pt x="165" y="273"/>
                  <a:pt x="161" y="269"/>
                </a:cubicBezTo>
                <a:cubicBezTo>
                  <a:pt x="158" y="266"/>
                  <a:pt x="156" y="261"/>
                  <a:pt x="156" y="256"/>
                </a:cubicBezTo>
                <a:cubicBezTo>
                  <a:pt x="156" y="250"/>
                  <a:pt x="158" y="246"/>
                  <a:pt x="161" y="242"/>
                </a:cubicBezTo>
                <a:cubicBezTo>
                  <a:pt x="165" y="238"/>
                  <a:pt x="170" y="236"/>
                  <a:pt x="175" y="236"/>
                </a:cubicBezTo>
                <a:cubicBezTo>
                  <a:pt x="180" y="236"/>
                  <a:pt x="185" y="238"/>
                  <a:pt x="189" y="242"/>
                </a:cubicBezTo>
                <a:cubicBezTo>
                  <a:pt x="193" y="246"/>
                  <a:pt x="195" y="250"/>
                  <a:pt x="195" y="256"/>
                </a:cubicBezTo>
                <a:cubicBezTo>
                  <a:pt x="195" y="261"/>
                  <a:pt x="193" y="266"/>
                  <a:pt x="189" y="269"/>
                </a:cubicBezTo>
                <a:cubicBezTo>
                  <a:pt x="185" y="273"/>
                  <a:pt x="180" y="275"/>
                  <a:pt x="175" y="275"/>
                </a:cubicBezTo>
                <a:close/>
                <a:moveTo>
                  <a:pt x="265" y="187"/>
                </a:moveTo>
                <a:cubicBezTo>
                  <a:pt x="261" y="191"/>
                  <a:pt x="256" y="193"/>
                  <a:pt x="251" y="193"/>
                </a:cubicBezTo>
                <a:cubicBezTo>
                  <a:pt x="246" y="193"/>
                  <a:pt x="241" y="191"/>
                  <a:pt x="237" y="187"/>
                </a:cubicBezTo>
                <a:cubicBezTo>
                  <a:pt x="234" y="183"/>
                  <a:pt x="232" y="179"/>
                  <a:pt x="232" y="173"/>
                </a:cubicBezTo>
                <a:cubicBezTo>
                  <a:pt x="232" y="168"/>
                  <a:pt x="234" y="163"/>
                  <a:pt x="237" y="160"/>
                </a:cubicBezTo>
                <a:cubicBezTo>
                  <a:pt x="241" y="156"/>
                  <a:pt x="246" y="154"/>
                  <a:pt x="251" y="154"/>
                </a:cubicBezTo>
                <a:cubicBezTo>
                  <a:pt x="256" y="154"/>
                  <a:pt x="261" y="156"/>
                  <a:pt x="265" y="160"/>
                </a:cubicBezTo>
                <a:cubicBezTo>
                  <a:pt x="273" y="167"/>
                  <a:pt x="273" y="180"/>
                  <a:pt x="265" y="187"/>
                </a:cubicBezTo>
                <a:close/>
                <a:moveTo>
                  <a:pt x="285" y="166"/>
                </a:moveTo>
                <a:cubicBezTo>
                  <a:pt x="283" y="160"/>
                  <a:pt x="280" y="154"/>
                  <a:pt x="275" y="149"/>
                </a:cubicBezTo>
                <a:cubicBezTo>
                  <a:pt x="275" y="149"/>
                  <a:pt x="275" y="149"/>
                  <a:pt x="275" y="149"/>
                </a:cubicBezTo>
                <a:cubicBezTo>
                  <a:pt x="262" y="136"/>
                  <a:pt x="240" y="136"/>
                  <a:pt x="227" y="149"/>
                </a:cubicBezTo>
                <a:cubicBezTo>
                  <a:pt x="222" y="154"/>
                  <a:pt x="219" y="160"/>
                  <a:pt x="218" y="166"/>
                </a:cubicBezTo>
                <a:cubicBezTo>
                  <a:pt x="15" y="166"/>
                  <a:pt x="15" y="166"/>
                  <a:pt x="15" y="166"/>
                </a:cubicBezTo>
                <a:cubicBezTo>
                  <a:pt x="15" y="98"/>
                  <a:pt x="15" y="98"/>
                  <a:pt x="15" y="98"/>
                </a:cubicBezTo>
                <a:cubicBezTo>
                  <a:pt x="53" y="98"/>
                  <a:pt x="53" y="98"/>
                  <a:pt x="53" y="98"/>
                </a:cubicBezTo>
                <a:cubicBezTo>
                  <a:pt x="54" y="104"/>
                  <a:pt x="57" y="110"/>
                  <a:pt x="62" y="115"/>
                </a:cubicBezTo>
                <a:cubicBezTo>
                  <a:pt x="69" y="121"/>
                  <a:pt x="77" y="125"/>
                  <a:pt x="86" y="125"/>
                </a:cubicBezTo>
                <a:cubicBezTo>
                  <a:pt x="93" y="125"/>
                  <a:pt x="99" y="123"/>
                  <a:pt x="105" y="119"/>
                </a:cubicBezTo>
                <a:cubicBezTo>
                  <a:pt x="124" y="138"/>
                  <a:pt x="124" y="138"/>
                  <a:pt x="124" y="138"/>
                </a:cubicBezTo>
                <a:cubicBezTo>
                  <a:pt x="134" y="128"/>
                  <a:pt x="134" y="128"/>
                  <a:pt x="134" y="128"/>
                </a:cubicBezTo>
                <a:cubicBezTo>
                  <a:pt x="115" y="109"/>
                  <a:pt x="115" y="109"/>
                  <a:pt x="115" y="109"/>
                </a:cubicBezTo>
                <a:cubicBezTo>
                  <a:pt x="117" y="105"/>
                  <a:pt x="119" y="102"/>
                  <a:pt x="120" y="98"/>
                </a:cubicBezTo>
                <a:cubicBezTo>
                  <a:pt x="332" y="98"/>
                  <a:pt x="332" y="98"/>
                  <a:pt x="332" y="98"/>
                </a:cubicBezTo>
                <a:cubicBezTo>
                  <a:pt x="332" y="166"/>
                  <a:pt x="332" y="166"/>
                  <a:pt x="332" y="166"/>
                </a:cubicBezTo>
                <a:lnTo>
                  <a:pt x="285" y="166"/>
                </a:lnTo>
                <a:close/>
                <a:moveTo>
                  <a:pt x="100" y="104"/>
                </a:moveTo>
                <a:cubicBezTo>
                  <a:pt x="92" y="112"/>
                  <a:pt x="80" y="112"/>
                  <a:pt x="72" y="104"/>
                </a:cubicBezTo>
                <a:cubicBezTo>
                  <a:pt x="69" y="101"/>
                  <a:pt x="67" y="96"/>
                  <a:pt x="67" y="90"/>
                </a:cubicBezTo>
                <a:cubicBezTo>
                  <a:pt x="67" y="85"/>
                  <a:pt x="69" y="80"/>
                  <a:pt x="72" y="77"/>
                </a:cubicBezTo>
                <a:cubicBezTo>
                  <a:pt x="76" y="73"/>
                  <a:pt x="81" y="71"/>
                  <a:pt x="86" y="71"/>
                </a:cubicBezTo>
                <a:cubicBezTo>
                  <a:pt x="91" y="71"/>
                  <a:pt x="96" y="73"/>
                  <a:pt x="100" y="77"/>
                </a:cubicBezTo>
                <a:cubicBezTo>
                  <a:pt x="104" y="80"/>
                  <a:pt x="106" y="85"/>
                  <a:pt x="106" y="90"/>
                </a:cubicBezTo>
                <a:cubicBezTo>
                  <a:pt x="106" y="96"/>
                  <a:pt x="104" y="101"/>
                  <a:pt x="100" y="104"/>
                </a:cubicBezTo>
                <a:close/>
                <a:moveTo>
                  <a:pt x="332" y="15"/>
                </a:moveTo>
                <a:cubicBezTo>
                  <a:pt x="332" y="83"/>
                  <a:pt x="332" y="83"/>
                  <a:pt x="332" y="83"/>
                </a:cubicBezTo>
                <a:cubicBezTo>
                  <a:pt x="120" y="83"/>
                  <a:pt x="120" y="83"/>
                  <a:pt x="120" y="83"/>
                </a:cubicBezTo>
                <a:cubicBezTo>
                  <a:pt x="118" y="77"/>
                  <a:pt x="115" y="71"/>
                  <a:pt x="110" y="66"/>
                </a:cubicBezTo>
                <a:cubicBezTo>
                  <a:pt x="97" y="53"/>
                  <a:pt x="75" y="53"/>
                  <a:pt x="62" y="66"/>
                </a:cubicBezTo>
                <a:cubicBezTo>
                  <a:pt x="57" y="71"/>
                  <a:pt x="54" y="77"/>
                  <a:pt x="53" y="83"/>
                </a:cubicBezTo>
                <a:cubicBezTo>
                  <a:pt x="15" y="83"/>
                  <a:pt x="15" y="83"/>
                  <a:pt x="15" y="83"/>
                </a:cubicBezTo>
                <a:cubicBezTo>
                  <a:pt x="15" y="15"/>
                  <a:pt x="15" y="15"/>
                  <a:pt x="15" y="15"/>
                </a:cubicBezTo>
                <a:lnTo>
                  <a:pt x="332" y="15"/>
                </a:lnTo>
                <a:close/>
                <a:moveTo>
                  <a:pt x="15" y="332"/>
                </a:moveTo>
                <a:cubicBezTo>
                  <a:pt x="15" y="263"/>
                  <a:pt x="15" y="263"/>
                  <a:pt x="15" y="263"/>
                </a:cubicBezTo>
                <a:cubicBezTo>
                  <a:pt x="142" y="263"/>
                  <a:pt x="142" y="263"/>
                  <a:pt x="142" y="263"/>
                </a:cubicBezTo>
                <a:cubicBezTo>
                  <a:pt x="143" y="270"/>
                  <a:pt x="146" y="275"/>
                  <a:pt x="151" y="280"/>
                </a:cubicBezTo>
                <a:cubicBezTo>
                  <a:pt x="157" y="286"/>
                  <a:pt x="166" y="290"/>
                  <a:pt x="175" y="290"/>
                </a:cubicBezTo>
                <a:cubicBezTo>
                  <a:pt x="182" y="290"/>
                  <a:pt x="188" y="288"/>
                  <a:pt x="193" y="285"/>
                </a:cubicBezTo>
                <a:cubicBezTo>
                  <a:pt x="213" y="304"/>
                  <a:pt x="213" y="304"/>
                  <a:pt x="213" y="304"/>
                </a:cubicBezTo>
                <a:cubicBezTo>
                  <a:pt x="223" y="293"/>
                  <a:pt x="223" y="293"/>
                  <a:pt x="223" y="293"/>
                </a:cubicBezTo>
                <a:cubicBezTo>
                  <a:pt x="204" y="274"/>
                  <a:pt x="204" y="274"/>
                  <a:pt x="204" y="274"/>
                </a:cubicBezTo>
                <a:cubicBezTo>
                  <a:pt x="206" y="271"/>
                  <a:pt x="208" y="267"/>
                  <a:pt x="208" y="263"/>
                </a:cubicBezTo>
                <a:cubicBezTo>
                  <a:pt x="332" y="263"/>
                  <a:pt x="332" y="263"/>
                  <a:pt x="332" y="263"/>
                </a:cubicBezTo>
                <a:cubicBezTo>
                  <a:pt x="332" y="332"/>
                  <a:pt x="332" y="332"/>
                  <a:pt x="332" y="332"/>
                </a:cubicBezTo>
                <a:lnTo>
                  <a:pt x="15" y="332"/>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50"/>
              <a:buFont typeface="Arial"/>
              <a:buNone/>
            </a:pPr>
            <a:endParaRPr sz="1350" b="0" i="0" u="none" strike="noStrike" cap="none">
              <a:solidFill>
                <a:schemeClr val="dk1"/>
              </a:solidFill>
              <a:latin typeface="Arial"/>
              <a:ea typeface="Arial"/>
              <a:cs typeface="Arial"/>
              <a:sym typeface="Arial"/>
            </a:endParaRPr>
          </a:p>
        </p:txBody>
      </p:sp>
      <p:sp>
        <p:nvSpPr>
          <p:cNvPr id="536" name="Google Shape;536;p61"/>
          <p:cNvSpPr txBox="1"/>
          <p:nvPr/>
        </p:nvSpPr>
        <p:spPr>
          <a:xfrm>
            <a:off x="1267623" y="1454818"/>
            <a:ext cx="5902500" cy="33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100"/>
              <a:buNone/>
            </a:pPr>
            <a:r>
              <a:rPr lang="nl" sz="1600"/>
              <a:t>Processing all your input from this thematic workshop.</a:t>
            </a:r>
            <a:endParaRPr sz="1600"/>
          </a:p>
        </p:txBody>
      </p:sp>
      <p:sp>
        <p:nvSpPr>
          <p:cNvPr id="537" name="Google Shape;537;p61"/>
          <p:cNvSpPr txBox="1"/>
          <p:nvPr/>
        </p:nvSpPr>
        <p:spPr>
          <a:xfrm>
            <a:off x="1267625" y="2038825"/>
            <a:ext cx="7254600" cy="33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SzPts val="1100"/>
              <a:buNone/>
            </a:pPr>
            <a:r>
              <a:rPr lang="nl" sz="1600"/>
              <a:t>Sending out a report of this workshop. Feedback is certainly welcome!</a:t>
            </a:r>
            <a:endParaRPr sz="1600"/>
          </a:p>
        </p:txBody>
      </p:sp>
      <p:sp>
        <p:nvSpPr>
          <p:cNvPr id="538" name="Google Shape;538;p61"/>
          <p:cNvSpPr txBox="1"/>
          <p:nvPr/>
        </p:nvSpPr>
        <p:spPr>
          <a:xfrm>
            <a:off x="1267625" y="2664275"/>
            <a:ext cx="7334700" cy="33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nl" sz="1600"/>
              <a:t>Further investigate where we can align with existing standards.</a:t>
            </a:r>
            <a:endParaRPr/>
          </a:p>
        </p:txBody>
      </p:sp>
      <p:sp>
        <p:nvSpPr>
          <p:cNvPr id="539" name="Google Shape;539;p61"/>
          <p:cNvSpPr txBox="1"/>
          <p:nvPr/>
        </p:nvSpPr>
        <p:spPr>
          <a:xfrm>
            <a:off x="1267628" y="3289725"/>
            <a:ext cx="4737000" cy="33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nl" sz="1600"/>
              <a:t>Capturing feedback via Github.</a:t>
            </a:r>
            <a:endParaRPr/>
          </a:p>
        </p:txBody>
      </p:sp>
      <p:sp>
        <p:nvSpPr>
          <p:cNvPr id="540" name="Google Shape;540;p61"/>
          <p:cNvSpPr txBox="1"/>
          <p:nvPr/>
        </p:nvSpPr>
        <p:spPr>
          <a:xfrm>
            <a:off x="1267626" y="3915175"/>
            <a:ext cx="6840600" cy="338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nl" sz="1600"/>
              <a:t>Continue developing the application profile.</a:t>
            </a:r>
            <a:endParaRPr/>
          </a:p>
        </p:txBody>
      </p:sp>
      <p:sp>
        <p:nvSpPr>
          <p:cNvPr id="541" name="Google Shape;541;p61"/>
          <p:cNvSpPr/>
          <p:nvPr/>
        </p:nvSpPr>
        <p:spPr>
          <a:xfrm>
            <a:off x="565152" y="4351875"/>
            <a:ext cx="1543200" cy="601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42" name="Google Shape;542;p61"/>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Next steps</a:t>
            </a:r>
            <a:endParaRPr sz="2400" b="1" i="0" u="none" strike="noStrike" cap="none">
              <a:solidFill>
                <a:srgbClr val="000000"/>
              </a:solidFill>
              <a:latin typeface="Proxima Nova"/>
              <a:ea typeface="Proxima Nova"/>
              <a:cs typeface="Proxima Nova"/>
              <a:sym typeface="Proxima Nova"/>
            </a:endParaRPr>
          </a:p>
        </p:txBody>
      </p:sp>
      <p:cxnSp>
        <p:nvCxnSpPr>
          <p:cNvPr id="543" name="Google Shape;543;p61"/>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sp>
        <p:nvSpPr>
          <p:cNvPr id="544" name="Google Shape;544;p61"/>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62"/>
          <p:cNvSpPr txBox="1">
            <a:spLocks noGrp="1"/>
          </p:cNvSpPr>
          <p:nvPr>
            <p:ph type="body" idx="1"/>
          </p:nvPr>
        </p:nvSpPr>
        <p:spPr>
          <a:xfrm>
            <a:off x="628650" y="1099200"/>
            <a:ext cx="7416000" cy="2754000"/>
          </a:xfrm>
          <a:prstGeom prst="rect">
            <a:avLst/>
          </a:prstGeom>
          <a:noFill/>
          <a:ln>
            <a:noFill/>
          </a:ln>
        </p:spPr>
        <p:txBody>
          <a:bodyPr spcFirstLastPara="1" wrap="square" lIns="91425" tIns="91425" rIns="91425" bIns="91425" anchor="t" anchorCtr="0">
            <a:noAutofit/>
          </a:bodyPr>
          <a:lstStyle/>
          <a:p>
            <a:pPr marL="285750" lvl="0" indent="-285750" algn="l" rtl="0">
              <a:lnSpc>
                <a:spcPct val="90000"/>
              </a:lnSpc>
              <a:spcBef>
                <a:spcPts val="300"/>
              </a:spcBef>
              <a:spcAft>
                <a:spcPts val="0"/>
              </a:spcAft>
              <a:buSzPts val="1980"/>
              <a:buFont typeface="Arial"/>
              <a:buChar char="•"/>
            </a:pPr>
            <a:r>
              <a:rPr lang="nl" sz="1800">
                <a:latin typeface="Arial"/>
                <a:ea typeface="Arial"/>
                <a:cs typeface="Arial"/>
                <a:sym typeface="Arial"/>
              </a:rPr>
              <a:t>Review the application profile that we will send to you.</a:t>
            </a:r>
            <a:endParaRPr/>
          </a:p>
          <a:p>
            <a:pPr marL="742950" lvl="1" indent="-285750" algn="l" rtl="0">
              <a:lnSpc>
                <a:spcPct val="90000"/>
              </a:lnSpc>
              <a:spcBef>
                <a:spcPts val="300"/>
              </a:spcBef>
              <a:spcAft>
                <a:spcPts val="0"/>
              </a:spcAft>
              <a:buSzPts val="1650"/>
              <a:buFont typeface="Arial"/>
              <a:buChar char="•"/>
            </a:pPr>
            <a:r>
              <a:rPr lang="nl" sz="1800">
                <a:latin typeface="Arial"/>
                <a:ea typeface="Arial"/>
                <a:cs typeface="Arial"/>
                <a:sym typeface="Arial"/>
              </a:rPr>
              <a:t>Give feedback via GitHub or email.</a:t>
            </a:r>
            <a:endParaRPr/>
          </a:p>
          <a:p>
            <a:pPr marL="742950" lvl="1" indent="-285750" algn="l" rtl="0">
              <a:lnSpc>
                <a:spcPct val="90000"/>
              </a:lnSpc>
              <a:spcBef>
                <a:spcPts val="300"/>
              </a:spcBef>
              <a:spcAft>
                <a:spcPts val="0"/>
              </a:spcAft>
              <a:buSzPts val="1650"/>
              <a:buFont typeface="Arial"/>
              <a:buChar char="•"/>
            </a:pPr>
            <a:r>
              <a:rPr lang="nl" sz="1800">
                <a:latin typeface="Arial"/>
                <a:ea typeface="Arial"/>
                <a:cs typeface="Arial"/>
                <a:sym typeface="Arial"/>
              </a:rPr>
              <a:t>Ask questions.</a:t>
            </a:r>
            <a:endParaRPr/>
          </a:p>
          <a:p>
            <a:pPr marL="742950" lvl="1" indent="-180975" algn="l" rtl="0">
              <a:lnSpc>
                <a:spcPct val="90000"/>
              </a:lnSpc>
              <a:spcBef>
                <a:spcPts val="300"/>
              </a:spcBef>
              <a:spcAft>
                <a:spcPts val="0"/>
              </a:spcAft>
              <a:buSzPts val="1650"/>
              <a:buFont typeface="Arial"/>
              <a:buNone/>
            </a:pPr>
            <a:endParaRPr sz="1800">
              <a:latin typeface="Arial"/>
              <a:ea typeface="Arial"/>
              <a:cs typeface="Arial"/>
              <a:sym typeface="Arial"/>
            </a:endParaRPr>
          </a:p>
          <a:p>
            <a:pPr marL="285750" lvl="0" indent="-285750" algn="l" rtl="0">
              <a:lnSpc>
                <a:spcPct val="90000"/>
              </a:lnSpc>
              <a:spcBef>
                <a:spcPts val="300"/>
              </a:spcBef>
              <a:spcAft>
                <a:spcPts val="0"/>
              </a:spcAft>
              <a:buSzPts val="1980"/>
              <a:buFont typeface="Arial"/>
              <a:buChar char="•"/>
            </a:pPr>
            <a:r>
              <a:rPr lang="nl" sz="1800">
                <a:latin typeface="Arial"/>
                <a:ea typeface="Arial"/>
                <a:cs typeface="Arial"/>
                <a:sym typeface="Arial"/>
              </a:rPr>
              <a:t>Respond to open issues.</a:t>
            </a:r>
            <a:endParaRPr/>
          </a:p>
          <a:p>
            <a:pPr marL="742950" lvl="1" indent="-285750" algn="l" rtl="0">
              <a:lnSpc>
                <a:spcPct val="90000"/>
              </a:lnSpc>
              <a:spcBef>
                <a:spcPts val="300"/>
              </a:spcBef>
              <a:spcAft>
                <a:spcPts val="0"/>
              </a:spcAft>
              <a:buSzPts val="1650"/>
              <a:buFont typeface="Arial"/>
              <a:buChar char="•"/>
            </a:pPr>
            <a:r>
              <a:rPr lang="nl" sz="1800">
                <a:latin typeface="Arial"/>
                <a:ea typeface="Arial"/>
                <a:cs typeface="Arial"/>
                <a:sym typeface="Arial"/>
              </a:rPr>
              <a:t>See GitHub!</a:t>
            </a:r>
            <a:endParaRPr/>
          </a:p>
          <a:p>
            <a:pPr marL="742950" lvl="1" indent="-180975" algn="l" rtl="0">
              <a:lnSpc>
                <a:spcPct val="90000"/>
              </a:lnSpc>
              <a:spcBef>
                <a:spcPts val="300"/>
              </a:spcBef>
              <a:spcAft>
                <a:spcPts val="0"/>
              </a:spcAft>
              <a:buSzPts val="1650"/>
              <a:buFont typeface="Arial"/>
              <a:buNone/>
            </a:pPr>
            <a:endParaRPr sz="1800">
              <a:latin typeface="Arial"/>
              <a:ea typeface="Arial"/>
              <a:cs typeface="Arial"/>
              <a:sym typeface="Arial"/>
            </a:endParaRPr>
          </a:p>
          <a:p>
            <a:pPr marL="285750" lvl="0" indent="-285750" algn="l" rtl="0">
              <a:lnSpc>
                <a:spcPct val="90000"/>
              </a:lnSpc>
              <a:spcBef>
                <a:spcPts val="300"/>
              </a:spcBef>
              <a:spcAft>
                <a:spcPts val="0"/>
              </a:spcAft>
              <a:buSzPts val="1980"/>
              <a:buFont typeface="Arial"/>
              <a:buChar char="•"/>
            </a:pPr>
            <a:r>
              <a:rPr lang="nl" sz="1800">
                <a:latin typeface="Arial"/>
                <a:ea typeface="Arial"/>
                <a:cs typeface="Arial"/>
                <a:sym typeface="Arial"/>
              </a:rPr>
              <a:t>We will send a mail with all relevant information.</a:t>
            </a:r>
            <a:endParaRPr sz="1800">
              <a:latin typeface="Arial"/>
              <a:ea typeface="Arial"/>
              <a:cs typeface="Arial"/>
              <a:sym typeface="Arial"/>
            </a:endParaRPr>
          </a:p>
          <a:p>
            <a:pPr marL="742950" lvl="1" indent="-180975" algn="l" rtl="0">
              <a:lnSpc>
                <a:spcPct val="90000"/>
              </a:lnSpc>
              <a:spcBef>
                <a:spcPts val="300"/>
              </a:spcBef>
              <a:spcAft>
                <a:spcPts val="0"/>
              </a:spcAft>
              <a:buSzPts val="1650"/>
              <a:buFont typeface="Arial"/>
              <a:buNone/>
            </a:pPr>
            <a:endParaRPr sz="1800">
              <a:latin typeface="Arial"/>
              <a:ea typeface="Arial"/>
              <a:cs typeface="Arial"/>
              <a:sym typeface="Arial"/>
            </a:endParaRPr>
          </a:p>
        </p:txBody>
      </p:sp>
      <p:sp>
        <p:nvSpPr>
          <p:cNvPr id="550" name="Google Shape;550;p62"/>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Action points</a:t>
            </a:r>
            <a:endParaRPr sz="2400" b="1" i="0" u="none" strike="noStrike" cap="none">
              <a:solidFill>
                <a:srgbClr val="000000"/>
              </a:solidFill>
              <a:latin typeface="Proxima Nova"/>
              <a:ea typeface="Proxima Nova"/>
              <a:cs typeface="Proxima Nova"/>
              <a:sym typeface="Proxima Nova"/>
            </a:endParaRPr>
          </a:p>
        </p:txBody>
      </p:sp>
      <p:cxnSp>
        <p:nvCxnSpPr>
          <p:cNvPr id="551" name="Google Shape;551;p62"/>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sp>
        <p:nvSpPr>
          <p:cNvPr id="552" name="Google Shape;552;p62"/>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63"/>
          <p:cNvSpPr txBox="1"/>
          <p:nvPr/>
        </p:nvSpPr>
        <p:spPr>
          <a:xfrm>
            <a:off x="628651" y="1346447"/>
            <a:ext cx="3766200" cy="30054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63"/>
          <p:cNvSpPr/>
          <p:nvPr/>
        </p:nvSpPr>
        <p:spPr>
          <a:xfrm>
            <a:off x="2273026" y="1559204"/>
            <a:ext cx="477371" cy="474288"/>
          </a:xfrm>
          <a:custGeom>
            <a:avLst/>
            <a:gdLst/>
            <a:ahLst/>
            <a:cxnLst/>
            <a:rect l="l" t="t" r="r" b="b"/>
            <a:pathLst>
              <a:path w="155" h="154" extrusionOk="0">
                <a:moveTo>
                  <a:pt x="155" y="0"/>
                </a:moveTo>
                <a:lnTo>
                  <a:pt x="155" y="50"/>
                </a:lnTo>
                <a:lnTo>
                  <a:pt x="148" y="50"/>
                </a:lnTo>
                <a:lnTo>
                  <a:pt x="148" y="7"/>
                </a:lnTo>
                <a:lnTo>
                  <a:pt x="7" y="7"/>
                </a:lnTo>
                <a:lnTo>
                  <a:pt x="7" y="121"/>
                </a:lnTo>
                <a:lnTo>
                  <a:pt x="28" y="121"/>
                </a:lnTo>
                <a:lnTo>
                  <a:pt x="28" y="139"/>
                </a:lnTo>
                <a:lnTo>
                  <a:pt x="46" y="121"/>
                </a:lnTo>
                <a:lnTo>
                  <a:pt x="56" y="121"/>
                </a:lnTo>
                <a:lnTo>
                  <a:pt x="56" y="127"/>
                </a:lnTo>
                <a:lnTo>
                  <a:pt x="49" y="127"/>
                </a:lnTo>
                <a:lnTo>
                  <a:pt x="21" y="154"/>
                </a:lnTo>
                <a:lnTo>
                  <a:pt x="21" y="127"/>
                </a:lnTo>
                <a:lnTo>
                  <a:pt x="0" y="127"/>
                </a:lnTo>
                <a:lnTo>
                  <a:pt x="0" y="0"/>
                </a:lnTo>
                <a:lnTo>
                  <a:pt x="155" y="0"/>
                </a:lnTo>
                <a:close/>
                <a:moveTo>
                  <a:pt x="126" y="33"/>
                </a:moveTo>
                <a:lnTo>
                  <a:pt x="29" y="33"/>
                </a:lnTo>
                <a:lnTo>
                  <a:pt x="29" y="39"/>
                </a:lnTo>
                <a:lnTo>
                  <a:pt x="126" y="39"/>
                </a:lnTo>
                <a:lnTo>
                  <a:pt x="126" y="33"/>
                </a:lnTo>
                <a:close/>
                <a:moveTo>
                  <a:pt x="29" y="67"/>
                </a:moveTo>
                <a:lnTo>
                  <a:pt x="56" y="67"/>
                </a:lnTo>
                <a:lnTo>
                  <a:pt x="56" y="60"/>
                </a:lnTo>
                <a:lnTo>
                  <a:pt x="29" y="60"/>
                </a:lnTo>
                <a:lnTo>
                  <a:pt x="29" y="67"/>
                </a:lnTo>
                <a:close/>
                <a:moveTo>
                  <a:pt x="29" y="95"/>
                </a:moveTo>
                <a:lnTo>
                  <a:pt x="56" y="95"/>
                </a:lnTo>
                <a:lnTo>
                  <a:pt x="56" y="89"/>
                </a:lnTo>
                <a:lnTo>
                  <a:pt x="29" y="89"/>
                </a:lnTo>
                <a:lnTo>
                  <a:pt x="29" y="95"/>
                </a:lnTo>
                <a:close/>
                <a:moveTo>
                  <a:pt x="130" y="89"/>
                </a:moveTo>
                <a:lnTo>
                  <a:pt x="94" y="89"/>
                </a:lnTo>
                <a:lnTo>
                  <a:pt x="94" y="95"/>
                </a:lnTo>
                <a:lnTo>
                  <a:pt x="130" y="95"/>
                </a:lnTo>
                <a:lnTo>
                  <a:pt x="130" y="89"/>
                </a:lnTo>
                <a:close/>
                <a:moveTo>
                  <a:pt x="71" y="60"/>
                </a:moveTo>
                <a:lnTo>
                  <a:pt x="155" y="60"/>
                </a:lnTo>
                <a:lnTo>
                  <a:pt x="155" y="127"/>
                </a:lnTo>
                <a:lnTo>
                  <a:pt x="135" y="127"/>
                </a:lnTo>
                <a:lnTo>
                  <a:pt x="135" y="154"/>
                </a:lnTo>
                <a:lnTo>
                  <a:pt x="107" y="127"/>
                </a:lnTo>
                <a:lnTo>
                  <a:pt x="71" y="127"/>
                </a:lnTo>
                <a:lnTo>
                  <a:pt x="71" y="60"/>
                </a:lnTo>
                <a:close/>
                <a:moveTo>
                  <a:pt x="77" y="121"/>
                </a:moveTo>
                <a:lnTo>
                  <a:pt x="110" y="121"/>
                </a:lnTo>
                <a:lnTo>
                  <a:pt x="128" y="139"/>
                </a:lnTo>
                <a:lnTo>
                  <a:pt x="128" y="121"/>
                </a:lnTo>
                <a:lnTo>
                  <a:pt x="148" y="121"/>
                </a:lnTo>
                <a:lnTo>
                  <a:pt x="148" y="67"/>
                </a:lnTo>
                <a:lnTo>
                  <a:pt x="77" y="67"/>
                </a:lnTo>
                <a:lnTo>
                  <a:pt x="77" y="12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chemeClr val="dk1"/>
              </a:solidFill>
              <a:latin typeface="Arial"/>
              <a:ea typeface="Arial"/>
              <a:cs typeface="Arial"/>
              <a:sym typeface="Arial"/>
            </a:endParaRPr>
          </a:p>
        </p:txBody>
      </p:sp>
      <p:sp>
        <p:nvSpPr>
          <p:cNvPr id="559" name="Google Shape;559;p63"/>
          <p:cNvSpPr txBox="1"/>
          <p:nvPr/>
        </p:nvSpPr>
        <p:spPr>
          <a:xfrm>
            <a:off x="834191" y="2439483"/>
            <a:ext cx="3560700" cy="1261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nl" sz="1600" b="0" i="0" u="none" strike="noStrike" cap="none">
                <a:solidFill>
                  <a:srgbClr val="FFFFFF"/>
                </a:solidFill>
                <a:latin typeface="Arial"/>
                <a:ea typeface="Arial"/>
                <a:cs typeface="Arial"/>
                <a:sym typeface="Arial"/>
              </a:rPr>
              <a:t>Feedback</a:t>
            </a:r>
            <a:r>
              <a:rPr lang="nl" sz="1600">
                <a:solidFill>
                  <a:srgbClr val="FFFFFF"/>
                </a:solidFill>
              </a:rPr>
              <a:t> can be given via mail to:</a:t>
            </a:r>
            <a:br>
              <a:rPr lang="nl" sz="1600" b="0" i="0" u="none" strike="noStrike" cap="none">
                <a:solidFill>
                  <a:srgbClr val="FFFFFF"/>
                </a:solidFill>
                <a:latin typeface="Arial"/>
                <a:ea typeface="Arial"/>
                <a:cs typeface="Arial"/>
                <a:sym typeface="Arial"/>
              </a:rPr>
            </a:br>
            <a:endParaRPr>
              <a:solidFill>
                <a:srgbClr val="FFFFFF"/>
              </a:solidFill>
            </a:endParaRPr>
          </a:p>
          <a:p>
            <a:pPr marL="285750" marR="0" lvl="0" indent="-285750" algn="l" rtl="0">
              <a:lnSpc>
                <a:spcPct val="100000"/>
              </a:lnSpc>
              <a:spcBef>
                <a:spcPts val="0"/>
              </a:spcBef>
              <a:spcAft>
                <a:spcPts val="0"/>
              </a:spcAft>
              <a:buClr>
                <a:srgbClr val="FFFFFF"/>
              </a:buClr>
              <a:buSzPts val="1400"/>
              <a:buFont typeface="Arial"/>
              <a:buChar char="•"/>
            </a:pPr>
            <a:r>
              <a:rPr lang="nl" u="sng">
                <a:solidFill>
                  <a:srgbClr val="FFFFFF"/>
                </a:solidFill>
                <a:hlinkClick r:id="rId3">
                  <a:extLst>
                    <a:ext uri="{A12FA001-AC4F-418D-AE19-62706E023703}">
                      <ahyp:hlinkClr xmlns:ahyp="http://schemas.microsoft.com/office/drawing/2018/hyperlinkcolor" val="tx"/>
                    </a:ext>
                  </a:extLst>
                </a:hlinkClick>
              </a:rPr>
              <a:t>d</a:t>
            </a:r>
            <a:r>
              <a:rPr lang="nl" sz="1400" b="0" i="0" u="sng" strike="noStrike" cap="none">
                <a:solidFill>
                  <a:srgbClr val="FFFFFF"/>
                </a:solidFill>
                <a:latin typeface="Arial"/>
                <a:ea typeface="Arial"/>
                <a:cs typeface="Arial"/>
                <a:sym typeface="Arial"/>
                <a:hlinkClick r:id="rId3">
                  <a:extLst>
                    <a:ext uri="{A12FA001-AC4F-418D-AE19-62706E023703}">
                      <ahyp:hlinkClr xmlns:ahyp="http://schemas.microsoft.com/office/drawing/2018/hyperlinkcolor" val="tx"/>
                    </a:ext>
                  </a:extLst>
                </a:hlinkClick>
              </a:rPr>
              <a:t>imitri.schepers@vlaanderen.b</a:t>
            </a:r>
            <a:r>
              <a:rPr lang="nl" u="sng">
                <a:solidFill>
                  <a:srgbClr val="FFFFFF"/>
                </a:solidFill>
                <a:hlinkClick r:id="rId3">
                  <a:extLst>
                    <a:ext uri="{A12FA001-AC4F-418D-AE19-62706E023703}">
                      <ahyp:hlinkClr xmlns:ahyp="http://schemas.microsoft.com/office/drawing/2018/hyperlinkcolor" val="tx"/>
                    </a:ext>
                  </a:extLst>
                </a:hlinkClick>
              </a:rPr>
              <a:t>e</a:t>
            </a:r>
            <a:endParaRPr>
              <a:solidFill>
                <a:srgbClr val="FFFFFF"/>
              </a:solidFill>
            </a:endParaRPr>
          </a:p>
          <a:p>
            <a:pPr marL="285750" marR="0" lvl="0" indent="-285750" algn="l" rtl="0">
              <a:lnSpc>
                <a:spcPct val="100000"/>
              </a:lnSpc>
              <a:spcBef>
                <a:spcPts val="0"/>
              </a:spcBef>
              <a:spcAft>
                <a:spcPts val="0"/>
              </a:spcAft>
              <a:buClr>
                <a:srgbClr val="FFFFFF"/>
              </a:buClr>
              <a:buSzPts val="1400"/>
              <a:buFont typeface="Arial"/>
              <a:buChar char="•"/>
            </a:pPr>
            <a:r>
              <a:rPr lang="nl" u="sng">
                <a:solidFill>
                  <a:srgbClr val="FFFFFF"/>
                </a:solidFill>
                <a:hlinkClick r:id="rId4">
                  <a:extLst>
                    <a:ext uri="{A12FA001-AC4F-418D-AE19-62706E023703}">
                      <ahyp:hlinkClr xmlns:ahyp="http://schemas.microsoft.com/office/drawing/2018/hyperlinkcolor" val="tx"/>
                    </a:ext>
                  </a:extLst>
                </a:hlinkClick>
              </a:rPr>
              <a:t>tim.coninx@delijn.be</a:t>
            </a:r>
            <a:endParaRPr>
              <a:solidFill>
                <a:srgbClr val="FFFFFF"/>
              </a:solidFill>
            </a:endParaRPr>
          </a:p>
          <a:p>
            <a:pPr marL="285750" marR="0" lvl="0" indent="-285750" algn="l" rtl="0">
              <a:lnSpc>
                <a:spcPct val="100000"/>
              </a:lnSpc>
              <a:spcBef>
                <a:spcPts val="0"/>
              </a:spcBef>
              <a:spcAft>
                <a:spcPts val="0"/>
              </a:spcAft>
              <a:buClr>
                <a:srgbClr val="FFFFFF"/>
              </a:buClr>
              <a:buSzPts val="1400"/>
              <a:buChar char="•"/>
            </a:pPr>
            <a:r>
              <a:rPr lang="nl" u="sng">
                <a:solidFill>
                  <a:srgbClr val="FFFFFF"/>
                </a:solidFill>
                <a:hlinkClick r:id="rId5">
                  <a:extLst>
                    <a:ext uri="{A12FA001-AC4F-418D-AE19-62706E023703}">
                      <ahyp:hlinkClr xmlns:ahyp="http://schemas.microsoft.com/office/drawing/2018/hyperlinkcolor" val="tx"/>
                    </a:ext>
                  </a:extLst>
                </a:hlinkClick>
              </a:rPr>
              <a:t>pieter.colpaert@ugent.be</a:t>
            </a:r>
            <a:endParaRPr>
              <a:solidFill>
                <a:srgbClr val="FFFFFF"/>
              </a:solidFill>
            </a:endParaRPr>
          </a:p>
          <a:p>
            <a:pPr marL="285750" marR="0" lvl="0" indent="-18415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Arial"/>
              <a:ea typeface="Arial"/>
              <a:cs typeface="Arial"/>
              <a:sym typeface="Arial"/>
            </a:endParaRPr>
          </a:p>
        </p:txBody>
      </p:sp>
      <p:sp>
        <p:nvSpPr>
          <p:cNvPr id="560" name="Google Shape;560;p63"/>
          <p:cNvSpPr txBox="1"/>
          <p:nvPr/>
        </p:nvSpPr>
        <p:spPr>
          <a:xfrm>
            <a:off x="4950298" y="1346447"/>
            <a:ext cx="3766200" cy="3005400"/>
          </a:xfrm>
          <a:prstGeom prst="rect">
            <a:avLst/>
          </a:prstGeom>
          <a:solidFill>
            <a:schemeClr val="dk1"/>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61" name="Google Shape;561;p63"/>
          <p:cNvPicPr preferRelativeResize="0"/>
          <p:nvPr/>
        </p:nvPicPr>
        <p:blipFill rotWithShape="1">
          <a:blip r:embed="rId6">
            <a:alphaModFix/>
          </a:blip>
          <a:srcRect/>
          <a:stretch/>
        </p:blipFill>
        <p:spPr>
          <a:xfrm>
            <a:off x="6044652" y="1522121"/>
            <a:ext cx="1577413" cy="548455"/>
          </a:xfrm>
          <a:prstGeom prst="rect">
            <a:avLst/>
          </a:prstGeom>
          <a:noFill/>
          <a:ln>
            <a:noFill/>
          </a:ln>
        </p:spPr>
      </p:pic>
      <p:sp>
        <p:nvSpPr>
          <p:cNvPr id="562" name="Google Shape;562;p63"/>
          <p:cNvSpPr txBox="1"/>
          <p:nvPr/>
        </p:nvSpPr>
        <p:spPr>
          <a:xfrm>
            <a:off x="5114189" y="2439483"/>
            <a:ext cx="3356100" cy="1323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nl" sz="1600" b="0" i="0" u="none" strike="noStrike" cap="none">
                <a:solidFill>
                  <a:schemeClr val="lt1"/>
                </a:solidFill>
                <a:latin typeface="Arial"/>
                <a:ea typeface="Arial"/>
                <a:cs typeface="Arial"/>
                <a:sym typeface="Arial"/>
              </a:rPr>
              <a:t>Feedback</a:t>
            </a:r>
            <a:r>
              <a:rPr lang="nl" sz="1600">
                <a:solidFill>
                  <a:schemeClr val="lt1"/>
                </a:solidFill>
              </a:rPr>
              <a:t> can be given on Github:</a:t>
            </a:r>
            <a:br>
              <a:rPr lang="nl" sz="1600" b="0" i="0" u="none" strike="noStrike" cap="none">
                <a:solidFill>
                  <a:schemeClr val="lt1"/>
                </a:solidFill>
                <a:latin typeface="Arial"/>
                <a:ea typeface="Arial"/>
                <a:cs typeface="Arial"/>
                <a:sym typeface="Arial"/>
              </a:rPr>
            </a:br>
            <a:endParaRPr/>
          </a:p>
          <a:p>
            <a:pPr marL="0" marR="0" lvl="0" indent="0" algn="l" rtl="0">
              <a:lnSpc>
                <a:spcPct val="100000"/>
              </a:lnSpc>
              <a:spcBef>
                <a:spcPts val="0"/>
              </a:spcBef>
              <a:spcAft>
                <a:spcPts val="0"/>
              </a:spcAft>
              <a:buNone/>
            </a:pPr>
            <a:r>
              <a:rPr lang="nl" sz="1600" u="sng">
                <a:solidFill>
                  <a:srgbClr val="FFFFFF"/>
                </a:solidFill>
                <a:hlinkClick r:id="rId7">
                  <a:extLst>
                    <a:ext uri="{A12FA001-AC4F-418D-AE19-62706E023703}">
                      <ahyp:hlinkClr xmlns:ahyp="http://schemas.microsoft.com/office/drawing/2018/hyperlinkcolor" val="tx"/>
                    </a:ext>
                  </a:extLst>
                </a:hlinkClick>
              </a:rPr>
              <a:t>https://github.com/Informatievlaanderen/OSLOthema-mobiliteitDienstregelingEnPlanning/issues</a:t>
            </a:r>
            <a:endParaRPr sz="1600">
              <a:solidFill>
                <a:srgbClr val="FFFFFF"/>
              </a:solidFill>
            </a:endParaRPr>
          </a:p>
          <a:p>
            <a:pPr marL="0" marR="0" lvl="0" indent="0" algn="l" rtl="0">
              <a:lnSpc>
                <a:spcPct val="100000"/>
              </a:lnSpc>
              <a:spcBef>
                <a:spcPts val="0"/>
              </a:spcBef>
              <a:spcAft>
                <a:spcPts val="0"/>
              </a:spcAft>
              <a:buNone/>
            </a:pPr>
            <a:endParaRPr sz="1600">
              <a:solidFill>
                <a:schemeClr val="lt1"/>
              </a:solidFill>
            </a:endParaRPr>
          </a:p>
        </p:txBody>
      </p:sp>
      <p:sp>
        <p:nvSpPr>
          <p:cNvPr id="563" name="Google Shape;563;p63"/>
          <p:cNvSpPr/>
          <p:nvPr/>
        </p:nvSpPr>
        <p:spPr>
          <a:xfrm>
            <a:off x="573605" y="4385733"/>
            <a:ext cx="1314600" cy="601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64" name="Google Shape;564;p63"/>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Feedback</a:t>
            </a:r>
            <a:endParaRPr sz="2400" b="1" i="0" u="none" strike="noStrike" cap="none">
              <a:solidFill>
                <a:srgbClr val="000000"/>
              </a:solidFill>
              <a:latin typeface="Proxima Nova"/>
              <a:ea typeface="Proxima Nova"/>
              <a:cs typeface="Proxima Nova"/>
              <a:sym typeface="Proxima Nova"/>
            </a:endParaRPr>
          </a:p>
        </p:txBody>
      </p:sp>
      <p:cxnSp>
        <p:nvCxnSpPr>
          <p:cNvPr id="565" name="Google Shape;565;p63"/>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sp>
        <p:nvSpPr>
          <p:cNvPr id="566" name="Google Shape;566;p63"/>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70"/>
        <p:cNvGrpSpPr/>
        <p:nvPr/>
      </p:nvGrpSpPr>
      <p:grpSpPr>
        <a:xfrm>
          <a:off x="0" y="0"/>
          <a:ext cx="0" cy="0"/>
          <a:chOff x="0" y="0"/>
          <a:chExt cx="0" cy="0"/>
        </a:xfrm>
      </p:grpSpPr>
      <p:sp>
        <p:nvSpPr>
          <p:cNvPr id="571" name="Google Shape;571;p64"/>
          <p:cNvSpPr/>
          <p:nvPr/>
        </p:nvSpPr>
        <p:spPr>
          <a:xfrm>
            <a:off x="0" y="599750"/>
            <a:ext cx="2701500" cy="48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r>
              <a:rPr lang="nl" sz="2800">
                <a:solidFill>
                  <a:schemeClr val="dk1"/>
                </a:solidFill>
                <a:latin typeface="Proxima Nova Semibold"/>
                <a:ea typeface="Proxima Nova Semibold"/>
                <a:cs typeface="Proxima Nova Semibold"/>
                <a:sym typeface="Proxima Nova Semibold"/>
              </a:rPr>
              <a:t>      Thanks!</a:t>
            </a:r>
            <a:endParaRPr sz="2800">
              <a:solidFill>
                <a:schemeClr val="dk1"/>
              </a:solidFill>
              <a:latin typeface="Proxima Nova Semibold"/>
              <a:ea typeface="Proxima Nova Semibold"/>
              <a:cs typeface="Proxima Nova Semibold"/>
              <a:sym typeface="Proxima Nova Semibold"/>
            </a:endParaRPr>
          </a:p>
        </p:txBody>
      </p:sp>
      <p:sp>
        <p:nvSpPr>
          <p:cNvPr id="572" name="Google Shape;572;p64"/>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24"/>
          <p:cNvPicPr preferRelativeResize="0"/>
          <p:nvPr/>
        </p:nvPicPr>
        <p:blipFill rotWithShape="1">
          <a:blip r:embed="rId3">
            <a:alphaModFix/>
          </a:blip>
          <a:srcRect t="10506"/>
          <a:stretch/>
        </p:blipFill>
        <p:spPr>
          <a:xfrm>
            <a:off x="1726187" y="1626957"/>
            <a:ext cx="5691626" cy="1802359"/>
          </a:xfrm>
          <a:prstGeom prst="rect">
            <a:avLst/>
          </a:prstGeom>
          <a:noFill/>
          <a:ln>
            <a:noFill/>
          </a:ln>
        </p:spPr>
      </p:pic>
      <p:sp>
        <p:nvSpPr>
          <p:cNvPr id="125" name="Google Shape;125;p24"/>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Round of the virtual table</a:t>
            </a:r>
            <a:endParaRPr sz="2400" b="1" i="0" u="none" strike="noStrike" cap="none">
              <a:solidFill>
                <a:srgbClr val="000000"/>
              </a:solidFill>
              <a:latin typeface="Proxima Nova"/>
              <a:ea typeface="Proxima Nova"/>
              <a:cs typeface="Proxima Nova"/>
              <a:sym typeface="Proxima Nova"/>
            </a:endParaRPr>
          </a:p>
        </p:txBody>
      </p:sp>
      <p:cxnSp>
        <p:nvCxnSpPr>
          <p:cNvPr id="126" name="Google Shape;126;p24"/>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sp>
        <p:nvSpPr>
          <p:cNvPr id="127" name="Google Shape;127;p24"/>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6"/>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Current position in timeline</a:t>
            </a:r>
            <a:endParaRPr sz="2400" b="1" i="0" u="none" strike="noStrike" cap="none">
              <a:solidFill>
                <a:srgbClr val="000000"/>
              </a:solidFill>
              <a:latin typeface="Proxima Nova"/>
              <a:ea typeface="Proxima Nova"/>
              <a:cs typeface="Proxima Nova"/>
              <a:sym typeface="Proxima Nova"/>
            </a:endParaRPr>
          </a:p>
        </p:txBody>
      </p:sp>
      <p:cxnSp>
        <p:nvCxnSpPr>
          <p:cNvPr id="141" name="Google Shape;141;p26"/>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sp>
        <p:nvSpPr>
          <p:cNvPr id="142" name="Google Shape;142;p26"/>
          <p:cNvSpPr/>
          <p:nvPr/>
        </p:nvSpPr>
        <p:spPr>
          <a:xfrm>
            <a:off x="7223150" y="2356500"/>
            <a:ext cx="1214100" cy="430500"/>
          </a:xfrm>
          <a:prstGeom prst="rightArrow">
            <a:avLst>
              <a:gd name="adj1" fmla="val 50000"/>
              <a:gd name="adj2"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rPr>
              <a:t>       </a:t>
            </a:r>
            <a:r>
              <a:rPr lang="en-GB" sz="1200">
                <a:solidFill>
                  <a:schemeClr val="lt1"/>
                </a:solidFill>
              </a:rPr>
              <a:t>June</a:t>
            </a:r>
            <a:endParaRPr>
              <a:solidFill>
                <a:schemeClr val="lt1"/>
              </a:solidFill>
            </a:endParaRPr>
          </a:p>
        </p:txBody>
      </p:sp>
      <p:sp>
        <p:nvSpPr>
          <p:cNvPr id="143" name="Google Shape;143;p26"/>
          <p:cNvSpPr/>
          <p:nvPr/>
        </p:nvSpPr>
        <p:spPr>
          <a:xfrm>
            <a:off x="6013775" y="2461800"/>
            <a:ext cx="1139100" cy="219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nl" sz="1200">
                <a:solidFill>
                  <a:schemeClr val="lt1"/>
                </a:solidFill>
              </a:rPr>
              <a:t>May</a:t>
            </a:r>
            <a:endParaRPr>
              <a:solidFill>
                <a:schemeClr val="lt1"/>
              </a:solidFill>
            </a:endParaRPr>
          </a:p>
        </p:txBody>
      </p:sp>
      <p:sp>
        <p:nvSpPr>
          <p:cNvPr id="144" name="Google Shape;144;p26"/>
          <p:cNvSpPr/>
          <p:nvPr/>
        </p:nvSpPr>
        <p:spPr>
          <a:xfrm>
            <a:off x="2385650" y="2461800"/>
            <a:ext cx="1139100" cy="219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nl" sz="1200">
                <a:solidFill>
                  <a:schemeClr val="lt1"/>
                </a:solidFill>
              </a:rPr>
              <a:t>February</a:t>
            </a:r>
            <a:endParaRPr>
              <a:solidFill>
                <a:schemeClr val="lt1"/>
              </a:solidFill>
            </a:endParaRPr>
          </a:p>
        </p:txBody>
      </p:sp>
      <p:sp>
        <p:nvSpPr>
          <p:cNvPr id="145" name="Google Shape;145;p26"/>
          <p:cNvSpPr/>
          <p:nvPr/>
        </p:nvSpPr>
        <p:spPr>
          <a:xfrm>
            <a:off x="3595025" y="2461800"/>
            <a:ext cx="1139100" cy="219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nl" sz="1200">
                <a:solidFill>
                  <a:schemeClr val="lt1"/>
                </a:solidFill>
              </a:rPr>
              <a:t>March</a:t>
            </a:r>
            <a:endParaRPr>
              <a:solidFill>
                <a:schemeClr val="lt1"/>
              </a:solidFill>
            </a:endParaRPr>
          </a:p>
        </p:txBody>
      </p:sp>
      <p:sp>
        <p:nvSpPr>
          <p:cNvPr id="146" name="Google Shape;146;p26"/>
          <p:cNvSpPr/>
          <p:nvPr/>
        </p:nvSpPr>
        <p:spPr>
          <a:xfrm>
            <a:off x="1176275" y="2461800"/>
            <a:ext cx="1139100" cy="219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nl" sz="1200">
                <a:solidFill>
                  <a:schemeClr val="lt1"/>
                </a:solidFill>
              </a:rPr>
              <a:t>January</a:t>
            </a:r>
            <a:endParaRPr sz="1200">
              <a:solidFill>
                <a:schemeClr val="lt1"/>
              </a:solidFill>
            </a:endParaRPr>
          </a:p>
        </p:txBody>
      </p:sp>
      <p:sp>
        <p:nvSpPr>
          <p:cNvPr id="147" name="Google Shape;147;p26"/>
          <p:cNvSpPr/>
          <p:nvPr/>
        </p:nvSpPr>
        <p:spPr>
          <a:xfrm>
            <a:off x="4804400" y="2461800"/>
            <a:ext cx="1139100" cy="219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nl" sz="1200">
                <a:solidFill>
                  <a:schemeClr val="lt1"/>
                </a:solidFill>
              </a:rPr>
              <a:t>April</a:t>
            </a:r>
            <a:endParaRPr>
              <a:solidFill>
                <a:schemeClr val="lt1"/>
              </a:solidFill>
            </a:endParaRPr>
          </a:p>
        </p:txBody>
      </p:sp>
      <p:cxnSp>
        <p:nvCxnSpPr>
          <p:cNvPr id="148" name="Google Shape;148;p26"/>
          <p:cNvCxnSpPr/>
          <p:nvPr/>
        </p:nvCxnSpPr>
        <p:spPr>
          <a:xfrm rot="10800000">
            <a:off x="1513300" y="1515175"/>
            <a:ext cx="0" cy="950700"/>
          </a:xfrm>
          <a:prstGeom prst="straightConnector1">
            <a:avLst/>
          </a:prstGeom>
          <a:noFill/>
          <a:ln w="9525" cap="flat" cmpd="sng">
            <a:solidFill>
              <a:schemeClr val="accent1"/>
            </a:solidFill>
            <a:prstDash val="solid"/>
            <a:round/>
            <a:headEnd type="none" w="med" len="med"/>
            <a:tailEnd type="oval" w="med" len="med"/>
          </a:ln>
        </p:spPr>
      </p:cxnSp>
      <p:sp>
        <p:nvSpPr>
          <p:cNvPr id="149" name="Google Shape;149;p26"/>
          <p:cNvSpPr txBox="1"/>
          <p:nvPr/>
        </p:nvSpPr>
        <p:spPr>
          <a:xfrm>
            <a:off x="1526500" y="1330771"/>
            <a:ext cx="18024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b="1">
                <a:latin typeface="Calibri"/>
                <a:ea typeface="Calibri"/>
                <a:cs typeface="Calibri"/>
                <a:sym typeface="Calibri"/>
              </a:rPr>
              <a:t>11</a:t>
            </a:r>
            <a:br>
              <a:rPr lang="nl" sz="1200" b="1">
                <a:latin typeface="Calibri"/>
                <a:ea typeface="Calibri"/>
                <a:cs typeface="Calibri"/>
                <a:sym typeface="Calibri"/>
              </a:rPr>
            </a:br>
            <a:r>
              <a:rPr lang="nl" sz="1200">
                <a:latin typeface="Calibri"/>
                <a:ea typeface="Calibri"/>
                <a:cs typeface="Calibri"/>
                <a:sym typeface="Calibri"/>
              </a:rPr>
              <a:t>Business</a:t>
            </a:r>
            <a:br>
              <a:rPr lang="nl" sz="1200">
                <a:latin typeface="Calibri"/>
                <a:ea typeface="Calibri"/>
                <a:cs typeface="Calibri"/>
                <a:sym typeface="Calibri"/>
              </a:rPr>
            </a:br>
            <a:r>
              <a:rPr lang="nl" sz="1200">
                <a:latin typeface="Calibri"/>
                <a:ea typeface="Calibri"/>
                <a:cs typeface="Calibri"/>
                <a:sym typeface="Calibri"/>
              </a:rPr>
              <a:t>workshop</a:t>
            </a:r>
            <a:endParaRPr sz="1200">
              <a:latin typeface="Calibri"/>
              <a:ea typeface="Calibri"/>
              <a:cs typeface="Calibri"/>
              <a:sym typeface="Calibri"/>
            </a:endParaRPr>
          </a:p>
        </p:txBody>
      </p:sp>
      <p:cxnSp>
        <p:nvCxnSpPr>
          <p:cNvPr id="150" name="Google Shape;150;p26"/>
          <p:cNvCxnSpPr/>
          <p:nvPr/>
        </p:nvCxnSpPr>
        <p:spPr>
          <a:xfrm flipH="1">
            <a:off x="2684125" y="2682125"/>
            <a:ext cx="2700" cy="820800"/>
          </a:xfrm>
          <a:prstGeom prst="straightConnector1">
            <a:avLst/>
          </a:prstGeom>
          <a:noFill/>
          <a:ln w="9525" cap="flat" cmpd="sng">
            <a:solidFill>
              <a:schemeClr val="accent1"/>
            </a:solidFill>
            <a:prstDash val="solid"/>
            <a:round/>
            <a:headEnd type="none" w="med" len="med"/>
            <a:tailEnd type="oval" w="med" len="med"/>
          </a:ln>
        </p:spPr>
      </p:cxnSp>
      <p:sp>
        <p:nvSpPr>
          <p:cNvPr id="151" name="Google Shape;151;p26"/>
          <p:cNvSpPr txBox="1"/>
          <p:nvPr/>
        </p:nvSpPr>
        <p:spPr>
          <a:xfrm>
            <a:off x="2726375" y="2950425"/>
            <a:ext cx="18024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a:solidFill>
                  <a:schemeClr val="tx1"/>
                </a:solidFill>
                <a:latin typeface="Calibri"/>
                <a:ea typeface="Calibri"/>
                <a:cs typeface="Calibri"/>
                <a:sym typeface="Calibri"/>
              </a:rPr>
              <a:t>Thematic</a:t>
            </a:r>
            <a:br>
              <a:rPr lang="nl" sz="1200">
                <a:solidFill>
                  <a:schemeClr val="tx1"/>
                </a:solidFill>
                <a:latin typeface="Calibri"/>
                <a:ea typeface="Calibri"/>
                <a:cs typeface="Calibri"/>
                <a:sym typeface="Calibri"/>
              </a:rPr>
            </a:br>
            <a:r>
              <a:rPr lang="nl" sz="1200">
                <a:solidFill>
                  <a:schemeClr val="tx1"/>
                </a:solidFill>
                <a:latin typeface="Calibri"/>
                <a:ea typeface="Calibri"/>
                <a:cs typeface="Calibri"/>
                <a:sym typeface="Calibri"/>
              </a:rPr>
              <a:t>workshop 1</a:t>
            </a:r>
            <a:endParaRPr sz="1200">
              <a:solidFill>
                <a:schemeClr val="tx1"/>
              </a:solidFill>
              <a:latin typeface="Calibri"/>
              <a:ea typeface="Calibri"/>
              <a:cs typeface="Calibri"/>
              <a:sym typeface="Calibri"/>
            </a:endParaRPr>
          </a:p>
          <a:p>
            <a:pPr marL="0" lvl="0" indent="0" algn="l" rtl="0">
              <a:spcBef>
                <a:spcPts val="0"/>
              </a:spcBef>
              <a:spcAft>
                <a:spcPts val="0"/>
              </a:spcAft>
              <a:buNone/>
            </a:pPr>
            <a:r>
              <a:rPr lang="nl" sz="1200" b="1">
                <a:latin typeface="Calibri"/>
                <a:ea typeface="Calibri"/>
                <a:cs typeface="Calibri"/>
                <a:sym typeface="Calibri"/>
              </a:rPr>
              <a:t>8</a:t>
            </a:r>
            <a:endParaRPr sz="1200" b="1">
              <a:latin typeface="Calibri"/>
              <a:ea typeface="Calibri"/>
              <a:cs typeface="Calibri"/>
              <a:sym typeface="Calibri"/>
            </a:endParaRPr>
          </a:p>
        </p:txBody>
      </p:sp>
      <p:cxnSp>
        <p:nvCxnSpPr>
          <p:cNvPr id="152" name="Google Shape;152;p26"/>
          <p:cNvCxnSpPr/>
          <p:nvPr/>
        </p:nvCxnSpPr>
        <p:spPr>
          <a:xfrm rot="10800000">
            <a:off x="6373829" y="1503211"/>
            <a:ext cx="0" cy="950700"/>
          </a:xfrm>
          <a:prstGeom prst="straightConnector1">
            <a:avLst/>
          </a:prstGeom>
          <a:noFill/>
          <a:ln w="9525" cap="flat" cmpd="sng">
            <a:solidFill>
              <a:schemeClr val="accent1"/>
            </a:solidFill>
            <a:prstDash val="solid"/>
            <a:round/>
            <a:headEnd type="none" w="med" len="med"/>
            <a:tailEnd type="oval" w="med" len="med"/>
          </a:ln>
        </p:spPr>
      </p:cxnSp>
      <p:sp>
        <p:nvSpPr>
          <p:cNvPr id="153" name="Google Shape;153;p26"/>
          <p:cNvSpPr txBox="1"/>
          <p:nvPr/>
        </p:nvSpPr>
        <p:spPr>
          <a:xfrm>
            <a:off x="7265430" y="2947108"/>
            <a:ext cx="1802400" cy="74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a:latin typeface="Calibri"/>
                <a:ea typeface="Calibri"/>
                <a:cs typeface="Calibri"/>
                <a:sym typeface="Calibri"/>
              </a:rPr>
              <a:t>Thematic</a:t>
            </a:r>
            <a:br>
              <a:rPr lang="nl" sz="1200">
                <a:latin typeface="Calibri"/>
                <a:ea typeface="Calibri"/>
                <a:cs typeface="Calibri"/>
                <a:sym typeface="Calibri"/>
              </a:rPr>
            </a:br>
            <a:r>
              <a:rPr lang="nl" sz="1200">
                <a:latin typeface="Calibri"/>
                <a:ea typeface="Calibri"/>
                <a:cs typeface="Calibri"/>
                <a:sym typeface="Calibri"/>
              </a:rPr>
              <a:t>workshop 5</a:t>
            </a:r>
          </a:p>
          <a:p>
            <a:pPr lvl="0"/>
            <a:r>
              <a:rPr lang="nl" sz="1200" b="1">
                <a:latin typeface="Calibri"/>
                <a:ea typeface="Calibri"/>
                <a:cs typeface="Calibri"/>
                <a:sym typeface="Calibri"/>
              </a:rPr>
              <a:t>1</a:t>
            </a:r>
            <a:endParaRPr sz="1200">
              <a:latin typeface="Calibri"/>
              <a:ea typeface="Calibri"/>
              <a:cs typeface="Calibri"/>
              <a:sym typeface="Calibri"/>
            </a:endParaRPr>
          </a:p>
        </p:txBody>
      </p:sp>
      <p:cxnSp>
        <p:nvCxnSpPr>
          <p:cNvPr id="154" name="Google Shape;154;p26"/>
          <p:cNvCxnSpPr/>
          <p:nvPr/>
        </p:nvCxnSpPr>
        <p:spPr>
          <a:xfrm flipH="1">
            <a:off x="5585828" y="2682125"/>
            <a:ext cx="2700" cy="820800"/>
          </a:xfrm>
          <a:prstGeom prst="straightConnector1">
            <a:avLst/>
          </a:prstGeom>
          <a:noFill/>
          <a:ln w="9525" cap="flat" cmpd="sng">
            <a:solidFill>
              <a:schemeClr val="accent1"/>
            </a:solidFill>
            <a:prstDash val="solid"/>
            <a:round/>
            <a:headEnd type="none" w="med" len="med"/>
            <a:tailEnd type="oval" w="med" len="med"/>
          </a:ln>
        </p:spPr>
      </p:cxnSp>
      <p:sp>
        <p:nvSpPr>
          <p:cNvPr id="155" name="Google Shape;155;p26"/>
          <p:cNvSpPr txBox="1"/>
          <p:nvPr/>
        </p:nvSpPr>
        <p:spPr>
          <a:xfrm>
            <a:off x="4486493" y="1327172"/>
            <a:ext cx="18024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b="1">
                <a:latin typeface="Calibri"/>
                <a:ea typeface="Calibri"/>
                <a:cs typeface="Calibri"/>
                <a:sym typeface="Calibri"/>
              </a:rPr>
              <a:t>25</a:t>
            </a:r>
          </a:p>
          <a:p>
            <a:pPr marL="0" lvl="0" indent="0" algn="l" rtl="0">
              <a:spcBef>
                <a:spcPts val="0"/>
              </a:spcBef>
              <a:spcAft>
                <a:spcPts val="0"/>
              </a:spcAft>
              <a:buNone/>
            </a:pPr>
            <a:r>
              <a:rPr lang="nl" sz="1200" b="1">
                <a:solidFill>
                  <a:schemeClr val="accent1"/>
                </a:solidFill>
                <a:latin typeface="Calibri"/>
                <a:ea typeface="Calibri"/>
                <a:cs typeface="Calibri"/>
                <a:sym typeface="Calibri"/>
              </a:rPr>
              <a:t>Thematic</a:t>
            </a:r>
            <a:br>
              <a:rPr lang="nl" sz="1200" b="1">
                <a:solidFill>
                  <a:schemeClr val="accent1"/>
                </a:solidFill>
                <a:latin typeface="Calibri"/>
                <a:ea typeface="Calibri"/>
                <a:cs typeface="Calibri"/>
                <a:sym typeface="Calibri"/>
              </a:rPr>
            </a:br>
            <a:r>
              <a:rPr lang="nl" sz="1200" b="1">
                <a:solidFill>
                  <a:schemeClr val="accent1"/>
                </a:solidFill>
                <a:latin typeface="Calibri"/>
                <a:ea typeface="Calibri"/>
                <a:cs typeface="Calibri"/>
                <a:sym typeface="Calibri"/>
              </a:rPr>
              <a:t>workshop 2</a:t>
            </a:r>
            <a:endParaRPr sz="1200" b="1">
              <a:solidFill>
                <a:schemeClr val="accent1"/>
              </a:solidFill>
              <a:latin typeface="Calibri"/>
              <a:ea typeface="Calibri"/>
              <a:cs typeface="Calibri"/>
              <a:sym typeface="Calibri"/>
            </a:endParaRPr>
          </a:p>
          <a:p>
            <a:pPr marL="0" lvl="0" indent="0" algn="l" rtl="0">
              <a:spcBef>
                <a:spcPts val="0"/>
              </a:spcBef>
              <a:spcAft>
                <a:spcPts val="0"/>
              </a:spcAft>
              <a:buNone/>
            </a:pPr>
            <a:endParaRPr sz="1200" b="1">
              <a:latin typeface="Calibri"/>
              <a:ea typeface="Calibri"/>
              <a:cs typeface="Calibri"/>
              <a:sym typeface="Calibri"/>
            </a:endParaRPr>
          </a:p>
        </p:txBody>
      </p:sp>
      <p:cxnSp>
        <p:nvCxnSpPr>
          <p:cNvPr id="156" name="Google Shape;156;p26"/>
          <p:cNvCxnSpPr/>
          <p:nvPr/>
        </p:nvCxnSpPr>
        <p:spPr>
          <a:xfrm rot="10800000">
            <a:off x="4486494" y="1503211"/>
            <a:ext cx="0" cy="950700"/>
          </a:xfrm>
          <a:prstGeom prst="straightConnector1">
            <a:avLst/>
          </a:prstGeom>
          <a:noFill/>
          <a:ln w="9525" cap="flat" cmpd="sng">
            <a:solidFill>
              <a:schemeClr val="accent1"/>
            </a:solidFill>
            <a:prstDash val="solid"/>
            <a:round/>
            <a:headEnd type="none" w="med" len="med"/>
            <a:tailEnd type="oval" w="med" len="med"/>
          </a:ln>
        </p:spPr>
      </p:cxnSp>
      <p:sp>
        <p:nvSpPr>
          <p:cNvPr id="157" name="Google Shape;157;p26"/>
          <p:cNvSpPr txBox="1"/>
          <p:nvPr/>
        </p:nvSpPr>
        <p:spPr>
          <a:xfrm>
            <a:off x="5590300" y="2947108"/>
            <a:ext cx="1802400" cy="741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a:latin typeface="Calibri"/>
                <a:ea typeface="Calibri"/>
                <a:cs typeface="Calibri"/>
                <a:sym typeface="Calibri"/>
              </a:rPr>
              <a:t>Thematic</a:t>
            </a:r>
            <a:br>
              <a:rPr lang="nl" sz="1200">
                <a:latin typeface="Calibri"/>
                <a:ea typeface="Calibri"/>
                <a:cs typeface="Calibri"/>
                <a:sym typeface="Calibri"/>
              </a:rPr>
            </a:br>
            <a:r>
              <a:rPr lang="nl" sz="1200">
                <a:latin typeface="Calibri"/>
                <a:ea typeface="Calibri"/>
                <a:cs typeface="Calibri"/>
                <a:sym typeface="Calibri"/>
              </a:rPr>
              <a:t>workshop 3</a:t>
            </a:r>
          </a:p>
          <a:p>
            <a:pPr lvl="0"/>
            <a:r>
              <a:rPr lang="nl" sz="1200" b="1">
                <a:latin typeface="Calibri"/>
                <a:ea typeface="Calibri"/>
                <a:cs typeface="Calibri"/>
                <a:sym typeface="Calibri"/>
              </a:rPr>
              <a:t>22</a:t>
            </a:r>
            <a:endParaRPr sz="1200">
              <a:latin typeface="Calibri"/>
              <a:ea typeface="Calibri"/>
              <a:cs typeface="Calibri"/>
              <a:sym typeface="Calibri"/>
            </a:endParaRPr>
          </a:p>
        </p:txBody>
      </p:sp>
      <p:cxnSp>
        <p:nvCxnSpPr>
          <p:cNvPr id="158" name="Google Shape;158;p26"/>
          <p:cNvCxnSpPr/>
          <p:nvPr/>
        </p:nvCxnSpPr>
        <p:spPr>
          <a:xfrm flipH="1">
            <a:off x="7265430" y="2682125"/>
            <a:ext cx="2700" cy="820800"/>
          </a:xfrm>
          <a:prstGeom prst="straightConnector1">
            <a:avLst/>
          </a:prstGeom>
          <a:noFill/>
          <a:ln w="9525" cap="flat" cmpd="sng">
            <a:solidFill>
              <a:schemeClr val="accent1"/>
            </a:solidFill>
            <a:prstDash val="solid"/>
            <a:round/>
            <a:headEnd type="none" w="med" len="med"/>
            <a:tailEnd type="oval" w="med" len="med"/>
          </a:ln>
        </p:spPr>
      </p:cxnSp>
      <p:sp>
        <p:nvSpPr>
          <p:cNvPr id="159" name="Google Shape;159;p26"/>
          <p:cNvSpPr txBox="1"/>
          <p:nvPr/>
        </p:nvSpPr>
        <p:spPr>
          <a:xfrm>
            <a:off x="6406776" y="1327172"/>
            <a:ext cx="18024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nl" sz="1200" b="1">
                <a:latin typeface="Calibri"/>
                <a:ea typeface="Calibri"/>
                <a:cs typeface="Calibri"/>
                <a:sym typeface="Calibri"/>
              </a:rPr>
              <a:t>10</a:t>
            </a:r>
          </a:p>
          <a:p>
            <a:pPr marL="0" lvl="0" indent="0" algn="l" rtl="0">
              <a:spcBef>
                <a:spcPts val="0"/>
              </a:spcBef>
              <a:spcAft>
                <a:spcPts val="0"/>
              </a:spcAft>
              <a:buNone/>
            </a:pPr>
            <a:r>
              <a:rPr lang="nl" sz="1200">
                <a:latin typeface="Calibri"/>
                <a:ea typeface="Calibri"/>
                <a:cs typeface="Calibri"/>
                <a:sym typeface="Calibri"/>
              </a:rPr>
              <a:t>Thematic</a:t>
            </a:r>
            <a:br>
              <a:rPr lang="nl" sz="1200">
                <a:latin typeface="Calibri"/>
                <a:ea typeface="Calibri"/>
                <a:cs typeface="Calibri"/>
                <a:sym typeface="Calibri"/>
              </a:rPr>
            </a:br>
            <a:r>
              <a:rPr lang="nl" sz="1200">
                <a:latin typeface="Calibri"/>
                <a:ea typeface="Calibri"/>
                <a:cs typeface="Calibri"/>
                <a:sym typeface="Calibri"/>
              </a:rPr>
              <a:t>workshop 4</a:t>
            </a:r>
            <a:endParaRPr sz="1200">
              <a:latin typeface="Calibri"/>
              <a:ea typeface="Calibri"/>
              <a:cs typeface="Calibri"/>
              <a:sym typeface="Calibri"/>
            </a:endParaRPr>
          </a:p>
          <a:p>
            <a:pPr marL="0" lvl="0" indent="0" algn="l" rtl="0">
              <a:spcBef>
                <a:spcPts val="0"/>
              </a:spcBef>
              <a:spcAft>
                <a:spcPts val="0"/>
              </a:spcAft>
              <a:buNone/>
            </a:pPr>
            <a:endParaRPr sz="1200" b="1">
              <a:latin typeface="Calibri"/>
              <a:ea typeface="Calibri"/>
              <a:cs typeface="Calibri"/>
              <a:sym typeface="Calibri"/>
            </a:endParaRPr>
          </a:p>
        </p:txBody>
      </p:sp>
      <p:sp>
        <p:nvSpPr>
          <p:cNvPr id="160" name="Google Shape;160;p26"/>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
        <p:nvSpPr>
          <p:cNvPr id="23" name="Google Shape;212;p28">
            <a:extLst>
              <a:ext uri="{FF2B5EF4-FFF2-40B4-BE49-F238E27FC236}">
                <a16:creationId xmlns:a16="http://schemas.microsoft.com/office/drawing/2014/main" id="{FEC29EE8-9477-4C26-BD83-DFCFCB312406}"/>
              </a:ext>
            </a:extLst>
          </p:cNvPr>
          <p:cNvSpPr txBox="1"/>
          <p:nvPr/>
        </p:nvSpPr>
        <p:spPr>
          <a:xfrm>
            <a:off x="2726375" y="3594675"/>
            <a:ext cx="1014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i="1">
                <a:latin typeface="Open Sans"/>
                <a:ea typeface="Open Sans"/>
                <a:cs typeface="Open Sans"/>
                <a:sym typeface="Open Sans"/>
              </a:rPr>
              <a:t>Timetables</a:t>
            </a:r>
            <a:endParaRPr sz="1000" i="1">
              <a:latin typeface="Open Sans"/>
              <a:ea typeface="Open Sans"/>
              <a:cs typeface="Open Sans"/>
              <a:sym typeface="Open Sans"/>
            </a:endParaRPr>
          </a:p>
        </p:txBody>
      </p:sp>
      <p:sp>
        <p:nvSpPr>
          <p:cNvPr id="24" name="Google Shape;213;p28">
            <a:extLst>
              <a:ext uri="{FF2B5EF4-FFF2-40B4-BE49-F238E27FC236}">
                <a16:creationId xmlns:a16="http://schemas.microsoft.com/office/drawing/2014/main" id="{3402B433-1A8D-4C2C-AA87-9C20F1E0396B}"/>
              </a:ext>
            </a:extLst>
          </p:cNvPr>
          <p:cNvSpPr txBox="1"/>
          <p:nvPr/>
        </p:nvSpPr>
        <p:spPr>
          <a:xfrm>
            <a:off x="4486493" y="1108244"/>
            <a:ext cx="1342200"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nl" sz="1000" i="1">
                <a:latin typeface="Open Sans"/>
                <a:ea typeface="Open Sans"/>
                <a:cs typeface="Open Sans"/>
                <a:sym typeface="Open Sans"/>
              </a:rPr>
              <a:t>Stop places</a:t>
            </a:r>
            <a:endParaRPr sz="1000" i="1">
              <a:latin typeface="Open Sans"/>
              <a:ea typeface="Open Sans"/>
              <a:cs typeface="Open Sans"/>
              <a:sym typeface="Open Sans"/>
            </a:endParaRPr>
          </a:p>
        </p:txBody>
      </p:sp>
      <p:sp>
        <p:nvSpPr>
          <p:cNvPr id="25" name="Google Shape;214;p28">
            <a:extLst>
              <a:ext uri="{FF2B5EF4-FFF2-40B4-BE49-F238E27FC236}">
                <a16:creationId xmlns:a16="http://schemas.microsoft.com/office/drawing/2014/main" id="{F5A7B893-42E3-49DF-A3CB-8FA5F4A018E9}"/>
              </a:ext>
            </a:extLst>
          </p:cNvPr>
          <p:cNvSpPr txBox="1"/>
          <p:nvPr/>
        </p:nvSpPr>
        <p:spPr>
          <a:xfrm>
            <a:off x="5585828" y="3594675"/>
            <a:ext cx="1342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nl" sz="1000" i="1">
                <a:latin typeface="Open Sans"/>
                <a:ea typeface="Open Sans"/>
                <a:cs typeface="Open Sans"/>
                <a:sym typeface="Open Sans"/>
              </a:rPr>
              <a:t>Planning for exchange between PTOs</a:t>
            </a:r>
            <a:endParaRPr sz="1000" i="1">
              <a:latin typeface="Open Sans"/>
              <a:ea typeface="Open Sans"/>
              <a:cs typeface="Open Sans"/>
              <a:sym typeface="Open Sans"/>
            </a:endParaRPr>
          </a:p>
        </p:txBody>
      </p:sp>
      <p:sp>
        <p:nvSpPr>
          <p:cNvPr id="26" name="Google Shape;215;p28">
            <a:extLst>
              <a:ext uri="{FF2B5EF4-FFF2-40B4-BE49-F238E27FC236}">
                <a16:creationId xmlns:a16="http://schemas.microsoft.com/office/drawing/2014/main" id="{E88661BA-03AC-4C13-A9D7-26FDB6CC8AF7}"/>
              </a:ext>
            </a:extLst>
          </p:cNvPr>
          <p:cNvSpPr txBox="1"/>
          <p:nvPr/>
        </p:nvSpPr>
        <p:spPr>
          <a:xfrm>
            <a:off x="6406776" y="815940"/>
            <a:ext cx="1842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nl" sz="1000" i="1">
                <a:latin typeface="Open Sans"/>
                <a:ea typeface="Open Sans"/>
                <a:cs typeface="Open Sans"/>
                <a:sym typeface="Open Sans"/>
              </a:rPr>
              <a:t>Accessibility, facility sets, vehicles, guaranteed transfers, splitting/merging</a:t>
            </a:r>
            <a:endParaRPr sz="1000" i="1">
              <a:latin typeface="Open Sans"/>
              <a:ea typeface="Open Sans"/>
              <a:cs typeface="Open Sans"/>
              <a:sym typeface="Open Sans"/>
            </a:endParaRPr>
          </a:p>
        </p:txBody>
      </p:sp>
      <p:sp>
        <p:nvSpPr>
          <p:cNvPr id="27" name="Google Shape;216;p28">
            <a:extLst>
              <a:ext uri="{FF2B5EF4-FFF2-40B4-BE49-F238E27FC236}">
                <a16:creationId xmlns:a16="http://schemas.microsoft.com/office/drawing/2014/main" id="{42F08F9E-873E-468E-A7FA-67AAEFAD7E5F}"/>
              </a:ext>
            </a:extLst>
          </p:cNvPr>
          <p:cNvSpPr txBox="1"/>
          <p:nvPr/>
        </p:nvSpPr>
        <p:spPr>
          <a:xfrm>
            <a:off x="7265430" y="3582250"/>
            <a:ext cx="18429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nl" sz="1000" i="1">
                <a:latin typeface="Open Sans"/>
                <a:ea typeface="Open Sans"/>
                <a:cs typeface="Open Sans"/>
                <a:sym typeface="Open Sans"/>
              </a:rPr>
              <a:t>Planned deviations from </a:t>
            </a:r>
            <a:br>
              <a:rPr lang="nl" sz="1000" i="1">
                <a:latin typeface="Open Sans"/>
                <a:ea typeface="Open Sans"/>
                <a:cs typeface="Open Sans"/>
                <a:sym typeface="Open Sans"/>
              </a:rPr>
            </a:br>
            <a:r>
              <a:rPr lang="nl" sz="1000" i="1">
                <a:latin typeface="Open Sans"/>
                <a:ea typeface="Open Sans"/>
                <a:cs typeface="Open Sans"/>
                <a:sym typeface="Open Sans"/>
              </a:rPr>
              <a:t>time schedule</a:t>
            </a:r>
            <a:endParaRPr sz="1000" i="1">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20"/>
        <p:cNvGrpSpPr/>
        <p:nvPr/>
      </p:nvGrpSpPr>
      <p:grpSpPr>
        <a:xfrm>
          <a:off x="0" y="0"/>
          <a:ext cx="0" cy="0"/>
          <a:chOff x="0" y="0"/>
          <a:chExt cx="0" cy="0"/>
        </a:xfrm>
      </p:grpSpPr>
      <p:sp>
        <p:nvSpPr>
          <p:cNvPr id="221" name="Google Shape;221;p29"/>
          <p:cNvSpPr txBox="1">
            <a:spLocks noGrp="1"/>
          </p:cNvSpPr>
          <p:nvPr>
            <p:ph type="title" idx="4294967295"/>
          </p:nvPr>
        </p:nvSpPr>
        <p:spPr>
          <a:xfrm>
            <a:off x="228900" y="1285800"/>
            <a:ext cx="8686200" cy="2571900"/>
          </a:xfrm>
          <a:prstGeom prst="rect">
            <a:avLst/>
          </a:prstGeom>
          <a:noFill/>
          <a:ln>
            <a:noFill/>
          </a:ln>
        </p:spPr>
        <p:txBody>
          <a:bodyPr spcFirstLastPara="1" wrap="square" lIns="91425" tIns="91425" rIns="91425" bIns="91425" anchor="ctr" anchorCtr="0">
            <a:noAutofit/>
          </a:bodyPr>
          <a:lstStyle/>
          <a:p>
            <a:pPr marL="0" lvl="0" indent="0" algn="ctr" rtl="0">
              <a:lnSpc>
                <a:spcPct val="102702"/>
              </a:lnSpc>
              <a:spcBef>
                <a:spcPts val="0"/>
              </a:spcBef>
              <a:spcAft>
                <a:spcPts val="0"/>
              </a:spcAft>
              <a:buSzPts val="3700"/>
              <a:buNone/>
            </a:pPr>
            <a:r>
              <a:rPr lang="nl" b="1">
                <a:highlight>
                  <a:schemeClr val="accent1"/>
                </a:highlight>
              </a:rPr>
              <a:t>Recap</a:t>
            </a:r>
            <a:endParaRPr b="1">
              <a:highlight>
                <a:schemeClr val="accent1"/>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0"/>
          <p:cNvSpPr txBox="1">
            <a:spLocks noGrp="1"/>
          </p:cNvSpPr>
          <p:nvPr>
            <p:ph type="body" idx="1"/>
          </p:nvPr>
        </p:nvSpPr>
        <p:spPr>
          <a:xfrm>
            <a:off x="609875" y="118360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 sz="1900"/>
              <a:t>Creating a Belgian standard compliant to Europe: </a:t>
            </a:r>
            <a:r>
              <a:rPr lang="nl" sz="1900" b="1"/>
              <a:t>NeTEx Belgium</a:t>
            </a:r>
            <a:endParaRPr sz="1900" b="1"/>
          </a:p>
          <a:p>
            <a:pPr marL="0" lvl="0" indent="0" algn="l" rtl="0">
              <a:spcBef>
                <a:spcPts val="1600"/>
              </a:spcBef>
              <a:spcAft>
                <a:spcPts val="0"/>
              </a:spcAft>
              <a:buNone/>
            </a:pPr>
            <a:r>
              <a:rPr lang="nl" sz="1900"/>
              <a:t>Creating a Flemish standard: </a:t>
            </a:r>
            <a:r>
              <a:rPr lang="nl" sz="1900" b="1"/>
              <a:t>OSLO Dienstregeling en Planning</a:t>
            </a:r>
            <a:endParaRPr sz="1900" b="1"/>
          </a:p>
          <a:p>
            <a:pPr marL="0" lvl="0" indent="0" algn="l" rtl="0">
              <a:spcBef>
                <a:spcPts val="1600"/>
              </a:spcBef>
              <a:spcAft>
                <a:spcPts val="1600"/>
              </a:spcAft>
              <a:buNone/>
            </a:pPr>
            <a:endParaRPr/>
          </a:p>
        </p:txBody>
      </p:sp>
      <p:sp>
        <p:nvSpPr>
          <p:cNvPr id="227" name="Google Shape;227;p30"/>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We are ...</a:t>
            </a:r>
            <a:endParaRPr sz="2400" b="1" i="0" u="none" strike="noStrike" cap="none">
              <a:solidFill>
                <a:srgbClr val="000000"/>
              </a:solidFill>
              <a:latin typeface="Proxima Nova"/>
              <a:ea typeface="Proxima Nova"/>
              <a:cs typeface="Proxima Nova"/>
              <a:sym typeface="Proxima Nova"/>
            </a:endParaRPr>
          </a:p>
        </p:txBody>
      </p:sp>
      <p:cxnSp>
        <p:nvCxnSpPr>
          <p:cNvPr id="228" name="Google Shape;228;p30"/>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sp>
        <p:nvSpPr>
          <p:cNvPr id="229" name="Google Shape;229;p30"/>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1"/>
          <p:cNvSpPr txBox="1">
            <a:spLocks noGrp="1"/>
          </p:cNvSpPr>
          <p:nvPr>
            <p:ph type="body" idx="1"/>
          </p:nvPr>
        </p:nvSpPr>
        <p:spPr>
          <a:xfrm>
            <a:off x="609875" y="11213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 sz="1900"/>
              <a:t>Provide EU standardized timetable information to travellers</a:t>
            </a:r>
            <a:endParaRPr sz="1900"/>
          </a:p>
          <a:p>
            <a:pPr marL="0" lvl="0" indent="0" algn="l" rtl="0">
              <a:spcBef>
                <a:spcPts val="1600"/>
              </a:spcBef>
              <a:spcAft>
                <a:spcPts val="0"/>
              </a:spcAft>
              <a:buNone/>
            </a:pPr>
            <a:r>
              <a:rPr lang="nl" sz="1900"/>
              <a:t>Provide an updated planning interchange format between PTOs</a:t>
            </a:r>
            <a:endParaRPr sz="1900"/>
          </a:p>
          <a:p>
            <a:pPr marL="0" lvl="0" indent="0" algn="l" rtl="0">
              <a:spcBef>
                <a:spcPts val="1600"/>
              </a:spcBef>
              <a:spcAft>
                <a:spcPts val="0"/>
              </a:spcAft>
              <a:buNone/>
            </a:pPr>
            <a:r>
              <a:rPr lang="nl" sz="1900"/>
              <a:t>Provide information about multimodal stops in a standardized manner</a:t>
            </a:r>
            <a:br>
              <a:rPr lang="nl" sz="1900"/>
            </a:br>
            <a:endParaRPr b="1"/>
          </a:p>
          <a:p>
            <a:pPr marL="0" lvl="0" indent="0" algn="l" rtl="0">
              <a:spcBef>
                <a:spcPts val="1600"/>
              </a:spcBef>
              <a:spcAft>
                <a:spcPts val="1600"/>
              </a:spcAft>
              <a:buNone/>
            </a:pPr>
            <a:endParaRPr/>
          </a:p>
        </p:txBody>
      </p:sp>
      <p:sp>
        <p:nvSpPr>
          <p:cNvPr id="235" name="Google Shape;235;p31"/>
          <p:cNvSpPr txBox="1"/>
          <p:nvPr/>
        </p:nvSpPr>
        <p:spPr>
          <a:xfrm>
            <a:off x="502725" y="168400"/>
            <a:ext cx="7087500" cy="44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nl" sz="2400" b="1">
                <a:latin typeface="Proxima Nova"/>
                <a:ea typeface="Proxima Nova"/>
                <a:cs typeface="Proxima Nova"/>
                <a:sym typeface="Proxima Nova"/>
              </a:rPr>
              <a:t>In order to ...</a:t>
            </a:r>
            <a:endParaRPr sz="2400" b="1" i="0" u="none" strike="noStrike" cap="none">
              <a:solidFill>
                <a:srgbClr val="000000"/>
              </a:solidFill>
              <a:latin typeface="Proxima Nova"/>
              <a:ea typeface="Proxima Nova"/>
              <a:cs typeface="Proxima Nova"/>
              <a:sym typeface="Proxima Nova"/>
            </a:endParaRPr>
          </a:p>
        </p:txBody>
      </p:sp>
      <p:cxnSp>
        <p:nvCxnSpPr>
          <p:cNvPr id="236" name="Google Shape;236;p31"/>
          <p:cNvCxnSpPr/>
          <p:nvPr/>
        </p:nvCxnSpPr>
        <p:spPr>
          <a:xfrm>
            <a:off x="609875" y="765050"/>
            <a:ext cx="566400" cy="0"/>
          </a:xfrm>
          <a:prstGeom prst="straightConnector1">
            <a:avLst/>
          </a:prstGeom>
          <a:noFill/>
          <a:ln w="38100" cap="flat" cmpd="sng">
            <a:solidFill>
              <a:schemeClr val="accent1"/>
            </a:solidFill>
            <a:prstDash val="solid"/>
            <a:round/>
            <a:headEnd type="none" w="sm" len="sm"/>
            <a:tailEnd type="none" w="sm" len="sm"/>
          </a:ln>
        </p:spPr>
      </p:cxnSp>
      <p:sp>
        <p:nvSpPr>
          <p:cNvPr id="237" name="Google Shape;237;p31"/>
          <p:cNvSpPr/>
          <p:nvPr/>
        </p:nvSpPr>
        <p:spPr>
          <a:xfrm rot="5400000">
            <a:off x="-2442000" y="2436750"/>
            <a:ext cx="5154000" cy="270000"/>
          </a:xfrm>
          <a:prstGeom prst="rect">
            <a:avLst/>
          </a:prstGeom>
          <a:solidFill>
            <a:schemeClr val="accent1"/>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2800">
              <a:solidFill>
                <a:schemeClr val="dk1"/>
              </a:solidFill>
              <a:latin typeface="Proxima Nova Semibold"/>
              <a:ea typeface="Proxima Nova Semibold"/>
              <a:cs typeface="Proxima Nova Semibold"/>
              <a:sym typeface="Proxima Nova Semibo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402</TotalTime>
  <Words>4986</Words>
  <Application>Microsoft Office PowerPoint</Application>
  <PresentationFormat>On-screen Show (16:9)</PresentationFormat>
  <Paragraphs>269</Paragraphs>
  <Slides>43</Slides>
  <Notes>43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Proxima Nova Semibold</vt:lpstr>
      <vt:lpstr>Arial</vt:lpstr>
      <vt:lpstr>Open Sans</vt:lpstr>
      <vt:lpstr>Proxima Nova</vt:lpstr>
      <vt:lpstr>Noto Sans Symbols</vt:lpstr>
      <vt:lpstr>Calibri</vt:lpstr>
      <vt:lpstr>Simple Light</vt:lpstr>
      <vt:lpstr>NeTEx Belgium &amp; OSLO Dienstregeling en Planning</vt:lpstr>
      <vt:lpstr>PowerPoint Presentation</vt:lpstr>
      <vt:lpstr>PowerPoint Presentation</vt:lpstr>
      <vt:lpstr>PowerPoint Presentation</vt:lpstr>
      <vt:lpstr>PowerPoint Presentation</vt:lpstr>
      <vt:lpstr>PowerPoint Presentation</vt:lpstr>
      <vt:lpstr>Recap</vt:lpstr>
      <vt:lpstr>PowerPoint Presentation</vt:lpstr>
      <vt:lpstr>PowerPoint Presentation</vt:lpstr>
      <vt:lpstr>PowerPoint Presentation</vt:lpstr>
      <vt:lpstr>PowerPoint Presentation</vt:lpstr>
      <vt:lpstr>Stop Place examples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 Stop Places</vt:lpstr>
      <vt:lpstr>PowerPoint Presentation</vt:lpstr>
      <vt:lpstr>PowerPoint Presentation</vt:lpstr>
      <vt:lpstr>PowerPoint Presentation</vt:lpstr>
      <vt:lpstr>PowerPoint Presentation</vt:lpstr>
      <vt:lpstr>Q&amp;A</vt:lpstr>
      <vt:lpstr>PowerPoint Presentation</vt:lpstr>
      <vt:lpstr>Next steps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NeTEx Belgium &amp; OSLO Dienstregeling en Planning</dc:title>
  <cp:lastModifiedBy>Dimitri Schepers (BE)</cp:lastModifiedBy>
  <cp:revision>18</cp:revision>
  <dcterms:modified xsi:type="dcterms:W3CDTF">2021-03-25T14:58:51Z</dcterms:modified>
</cp:coreProperties>
</file>